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82" r:id="rId5"/>
    <p:sldId id="258" r:id="rId6"/>
    <p:sldId id="259" r:id="rId7"/>
    <p:sldId id="260" r:id="rId8"/>
    <p:sldId id="261" r:id="rId9"/>
    <p:sldId id="262" r:id="rId10"/>
    <p:sldId id="271" r:id="rId11"/>
    <p:sldId id="264" r:id="rId12"/>
    <p:sldId id="263" r:id="rId13"/>
    <p:sldId id="278" r:id="rId14"/>
    <p:sldId id="267" r:id="rId15"/>
    <p:sldId id="265" r:id="rId16"/>
    <p:sldId id="266" r:id="rId17"/>
    <p:sldId id="268" r:id="rId18"/>
    <p:sldId id="269" r:id="rId19"/>
    <p:sldId id="270" r:id="rId20"/>
    <p:sldId id="272" r:id="rId21"/>
    <p:sldId id="273" r:id="rId22"/>
    <p:sldId id="280" r:id="rId23"/>
    <p:sldId id="283" r:id="rId24"/>
    <p:sldId id="285" r:id="rId25"/>
    <p:sldId id="286" r:id="rId26"/>
    <p:sldId id="287" r:id="rId27"/>
    <p:sldId id="274" r:id="rId28"/>
    <p:sldId id="276" r:id="rId29"/>
    <p:sldId id="275" r:id="rId30"/>
    <p:sldId id="277" r:id="rId31"/>
    <p:sldId id="279" r:id="rId32"/>
    <p:sldId id="284"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D72D37-919C-4A5C-A816-61D74C0E9AA5}"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277585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D72D37-919C-4A5C-A816-61D74C0E9AA5}"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235875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D72D37-919C-4A5C-A816-61D74C0E9AA5}"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3228092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D72D37-919C-4A5C-A816-61D74C0E9AA5}"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3742817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D72D37-919C-4A5C-A816-61D74C0E9AA5}"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1543423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D72D37-919C-4A5C-A816-61D74C0E9AA5}" type="datetimeFigureOut">
              <a:rPr lang="en-US" smtClean="0"/>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362486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D72D37-919C-4A5C-A816-61D74C0E9AA5}" type="datetimeFigureOut">
              <a:rPr lang="en-US" smtClean="0"/>
              <a:t>10/8/2014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1155764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D72D37-919C-4A5C-A816-61D74C0E9AA5}" type="datetimeFigureOut">
              <a:rPr lang="en-US" smtClean="0"/>
              <a:t>10/8/2014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2411696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D72D37-919C-4A5C-A816-61D74C0E9AA5}" type="datetimeFigureOut">
              <a:rPr lang="en-US" smtClean="0"/>
              <a:t>10/8/2014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350153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D72D37-919C-4A5C-A816-61D74C0E9AA5}" type="datetimeFigureOut">
              <a:rPr lang="en-US" smtClean="0"/>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4004293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D72D37-919C-4A5C-A816-61D74C0E9AA5}" type="datetimeFigureOut">
              <a:rPr lang="en-US" smtClean="0"/>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67DEC-6651-443E-BCE0-64894EBB6CD5}" type="slidenum">
              <a:rPr lang="en-US" smtClean="0"/>
              <a:t>‹#›</a:t>
            </a:fld>
            <a:endParaRPr lang="en-US"/>
          </a:p>
        </p:txBody>
      </p:sp>
    </p:spTree>
    <p:extLst>
      <p:ext uri="{BB962C8B-B14F-4D97-AF65-F5344CB8AC3E}">
        <p14:creationId xmlns:p14="http://schemas.microsoft.com/office/powerpoint/2010/main" val="685347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D72D37-919C-4A5C-A816-61D74C0E9AA5}" type="datetimeFigureOut">
              <a:rPr lang="en-US" smtClean="0"/>
              <a:t>10/8/2014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67DEC-6651-443E-BCE0-64894EBB6CD5}" type="slidenum">
              <a:rPr lang="en-US" smtClean="0"/>
              <a:t>‹#›</a:t>
            </a:fld>
            <a:endParaRPr lang="en-US"/>
          </a:p>
        </p:txBody>
      </p:sp>
    </p:spTree>
    <p:extLst>
      <p:ext uri="{BB962C8B-B14F-4D97-AF65-F5344CB8AC3E}">
        <p14:creationId xmlns:p14="http://schemas.microsoft.com/office/powerpoint/2010/main" val="1565088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1600199"/>
          </a:xfrm>
        </p:spPr>
        <p:txBody>
          <a:bodyPr>
            <a:normAutofit/>
          </a:bodyPr>
          <a:lstStyle/>
          <a:p>
            <a:r>
              <a:rPr lang="en-US" sz="3600" smtClean="0"/>
              <a:t>Achievable </a:t>
            </a:r>
            <a:r>
              <a:rPr lang="en-US" sz="3600" dirty="0" smtClean="0"/>
              <a:t>Power Cost Reduction in the NCR and </a:t>
            </a:r>
            <a:r>
              <a:rPr lang="en-US" sz="3600" dirty="0" err="1" smtClean="0"/>
              <a:t>Calabarzon</a:t>
            </a:r>
            <a:r>
              <a:rPr lang="en-US" sz="3600" dirty="0" smtClean="0"/>
              <a:t> Areas</a:t>
            </a:r>
            <a:endParaRPr lang="en-US" sz="3600" dirty="0"/>
          </a:p>
        </p:txBody>
      </p:sp>
      <p:sp>
        <p:nvSpPr>
          <p:cNvPr id="3" name="Subtitle 2"/>
          <p:cNvSpPr>
            <a:spLocks noGrp="1"/>
          </p:cNvSpPr>
          <p:nvPr>
            <p:ph type="subTitle" idx="1"/>
          </p:nvPr>
        </p:nvSpPr>
        <p:spPr>
          <a:xfrm>
            <a:off x="1371600" y="3200400"/>
            <a:ext cx="6400800" cy="2895600"/>
          </a:xfrm>
        </p:spPr>
        <p:txBody>
          <a:bodyPr>
            <a:normAutofit/>
          </a:bodyPr>
          <a:lstStyle/>
          <a:p>
            <a:r>
              <a:rPr lang="en-US" dirty="0" err="1" smtClean="0"/>
              <a:t>Matuwid</a:t>
            </a:r>
            <a:r>
              <a:rPr lang="en-US" dirty="0" smtClean="0"/>
              <a:t> </a:t>
            </a:r>
            <a:r>
              <a:rPr lang="en-US" dirty="0" err="1" smtClean="0"/>
              <a:t>na</a:t>
            </a:r>
            <a:r>
              <a:rPr lang="en-US" dirty="0" smtClean="0"/>
              <a:t> </a:t>
            </a:r>
            <a:r>
              <a:rPr lang="en-US" dirty="0" err="1" smtClean="0"/>
              <a:t>Singil</a:t>
            </a:r>
            <a:r>
              <a:rPr lang="en-US" dirty="0" smtClean="0"/>
              <a:t> </a:t>
            </a:r>
            <a:r>
              <a:rPr lang="en-US" dirty="0" err="1" smtClean="0"/>
              <a:t>sa</a:t>
            </a:r>
            <a:r>
              <a:rPr lang="en-US" dirty="0" smtClean="0"/>
              <a:t> </a:t>
            </a:r>
            <a:r>
              <a:rPr lang="en-US" dirty="0" err="1" smtClean="0"/>
              <a:t>Kuryente</a:t>
            </a:r>
            <a:r>
              <a:rPr lang="en-US" dirty="0" smtClean="0"/>
              <a:t> Consumer Alliance Inc.</a:t>
            </a:r>
          </a:p>
          <a:p>
            <a:r>
              <a:rPr lang="en-US" sz="4000" dirty="0" smtClean="0"/>
              <a:t>MSK</a:t>
            </a:r>
          </a:p>
          <a:p>
            <a:r>
              <a:rPr lang="en-US" dirty="0" smtClean="0"/>
              <a:t>8 October </a:t>
            </a:r>
            <a:r>
              <a:rPr lang="en-US" dirty="0" smtClean="0"/>
              <a:t>2014</a:t>
            </a:r>
          </a:p>
          <a:p>
            <a:r>
              <a:rPr lang="en-US" sz="2400" dirty="0" smtClean="0"/>
              <a:t>Presented by: David </a:t>
            </a:r>
            <a:r>
              <a:rPr lang="en-US" sz="2400" dirty="0" err="1" smtClean="0"/>
              <a:t>Celestra</a:t>
            </a:r>
            <a:r>
              <a:rPr lang="en-US" sz="2400" dirty="0" smtClean="0"/>
              <a:t> Tan</a:t>
            </a:r>
            <a:endParaRPr lang="en-US" sz="2400" dirty="0"/>
          </a:p>
          <a:p>
            <a:endParaRPr lang="en-US" dirty="0" smtClean="0"/>
          </a:p>
          <a:p>
            <a:endParaRPr lang="en-US" sz="4000" dirty="0"/>
          </a:p>
        </p:txBody>
      </p:sp>
    </p:spTree>
    <p:extLst>
      <p:ext uri="{BB962C8B-B14F-4D97-AF65-F5344CB8AC3E}">
        <p14:creationId xmlns:p14="http://schemas.microsoft.com/office/powerpoint/2010/main" val="1615028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Pagtuwid</a:t>
            </a:r>
            <a:r>
              <a:rPr lang="en-US" dirty="0" smtClean="0"/>
              <a:t> </a:t>
            </a:r>
            <a:r>
              <a:rPr lang="en-US" dirty="0" err="1" smtClean="0"/>
              <a:t>ng</a:t>
            </a:r>
            <a:r>
              <a:rPr lang="en-US" dirty="0" smtClean="0"/>
              <a:t> Generation 5</a:t>
            </a:r>
            <a:endParaRPr lang="en-US" dirty="0"/>
          </a:p>
        </p:txBody>
      </p:sp>
      <p:sp>
        <p:nvSpPr>
          <p:cNvPr id="3" name="Content Placeholder 2"/>
          <p:cNvSpPr>
            <a:spLocks noGrp="1"/>
          </p:cNvSpPr>
          <p:nvPr>
            <p:ph idx="1"/>
          </p:nvPr>
        </p:nvSpPr>
        <p:spPr/>
        <p:txBody>
          <a:bodyPr>
            <a:normAutofit lnSpcReduction="10000"/>
          </a:bodyPr>
          <a:lstStyle/>
          <a:p>
            <a:r>
              <a:rPr lang="en-US" b="1" i="1" dirty="0" smtClean="0"/>
              <a:t>Improve the generation mix</a:t>
            </a:r>
            <a:r>
              <a:rPr lang="en-US" dirty="0" smtClean="0"/>
              <a:t> by </a:t>
            </a:r>
          </a:p>
          <a:p>
            <a:r>
              <a:rPr lang="en-US" dirty="0" smtClean="0"/>
              <a:t>1} including hydro power among contracted IPP’s at P3.25 per kwh instead of buying these </a:t>
            </a:r>
            <a:r>
              <a:rPr lang="en-US" dirty="0" err="1" smtClean="0"/>
              <a:t>hydros</a:t>
            </a:r>
            <a:r>
              <a:rPr lang="en-US" dirty="0" smtClean="0"/>
              <a:t> from the WESM  at the “market settling prices” that in July averaged P13.00 per kwh.</a:t>
            </a:r>
          </a:p>
          <a:p>
            <a:r>
              <a:rPr lang="en-US" dirty="0" smtClean="0"/>
              <a:t>2) truly encouraging the connection of  RE’s like roof solar and distributed generation.</a:t>
            </a:r>
          </a:p>
          <a:p>
            <a:r>
              <a:rPr lang="en-US" dirty="0" smtClean="0"/>
              <a:t>3) increase market share of cheaper IPP’s</a:t>
            </a:r>
          </a:p>
          <a:p>
            <a:endParaRPr lang="en-US" dirty="0"/>
          </a:p>
        </p:txBody>
      </p:sp>
    </p:spTree>
    <p:extLst>
      <p:ext uri="{BB962C8B-B14F-4D97-AF65-F5344CB8AC3E}">
        <p14:creationId xmlns:p14="http://schemas.microsoft.com/office/powerpoint/2010/main" val="921698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Matuwid</a:t>
            </a:r>
            <a:r>
              <a:rPr lang="en-US" dirty="0" smtClean="0"/>
              <a:t> </a:t>
            </a:r>
            <a:r>
              <a:rPr lang="en-US" dirty="0" err="1" smtClean="0"/>
              <a:t>na</a:t>
            </a:r>
            <a:r>
              <a:rPr lang="en-US" dirty="0" smtClean="0"/>
              <a:t> </a:t>
            </a:r>
            <a:r>
              <a:rPr lang="en-US" dirty="0" err="1" smtClean="0"/>
              <a:t>Singil</a:t>
            </a:r>
            <a:r>
              <a:rPr lang="en-US" dirty="0" smtClean="0"/>
              <a:t> </a:t>
            </a:r>
            <a:r>
              <a:rPr lang="en-US" dirty="0" err="1" smtClean="0"/>
              <a:t>sa</a:t>
            </a:r>
            <a:r>
              <a:rPr lang="en-US" dirty="0" smtClean="0"/>
              <a:t> Generation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proper implementation of these five (5) reforms should result to a </a:t>
            </a:r>
            <a:r>
              <a:rPr lang="en-US" b="1" dirty="0" smtClean="0"/>
              <a:t>reduction</a:t>
            </a:r>
            <a:r>
              <a:rPr lang="en-US" dirty="0" smtClean="0"/>
              <a:t> of NCR’s generation charge </a:t>
            </a:r>
            <a:r>
              <a:rPr lang="en-US" b="1" u="sng" dirty="0" smtClean="0"/>
              <a:t>to  about P4.00 per kwh </a:t>
            </a:r>
            <a:r>
              <a:rPr lang="en-US" dirty="0" smtClean="0"/>
              <a:t>from the current P5.63 progressively within 3 to 4 years.</a:t>
            </a:r>
          </a:p>
          <a:p>
            <a:endParaRPr lang="en-US" dirty="0"/>
          </a:p>
          <a:p>
            <a:r>
              <a:rPr lang="en-US" dirty="0" smtClean="0"/>
              <a:t>Open bidding of bilateral power supply contracts will open the generation market to more investors and assure sufficient and affordable supply.</a:t>
            </a:r>
            <a:endParaRPr lang="en-US" dirty="0"/>
          </a:p>
        </p:txBody>
      </p:sp>
    </p:spTree>
    <p:extLst>
      <p:ext uri="{BB962C8B-B14F-4D97-AF65-F5344CB8AC3E}">
        <p14:creationId xmlns:p14="http://schemas.microsoft.com/office/powerpoint/2010/main" val="401850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err="1" smtClean="0"/>
              <a:t>Pagtuwid</a:t>
            </a:r>
            <a:r>
              <a:rPr lang="en-US" sz="4000" dirty="0" smtClean="0"/>
              <a:t> </a:t>
            </a:r>
            <a:r>
              <a:rPr lang="en-US" sz="4000" dirty="0" err="1" smtClean="0"/>
              <a:t>ng</a:t>
            </a:r>
            <a:r>
              <a:rPr lang="en-US" sz="4000" dirty="0" smtClean="0"/>
              <a:t> </a:t>
            </a:r>
            <a:r>
              <a:rPr lang="en-US" sz="4000" dirty="0" err="1" smtClean="0"/>
              <a:t>Singil</a:t>
            </a:r>
            <a:r>
              <a:rPr lang="en-US" sz="4000" dirty="0" smtClean="0"/>
              <a:t> </a:t>
            </a:r>
            <a:r>
              <a:rPr lang="en-US" sz="4000" dirty="0" err="1" smtClean="0"/>
              <a:t>sa</a:t>
            </a:r>
            <a:r>
              <a:rPr lang="en-US" sz="4000" dirty="0" smtClean="0"/>
              <a:t> Transmission</a:t>
            </a:r>
            <a:endParaRPr lang="en-US" sz="4000" dirty="0"/>
          </a:p>
        </p:txBody>
      </p:sp>
      <p:sp>
        <p:nvSpPr>
          <p:cNvPr id="3" name="Content Placeholder 2"/>
          <p:cNvSpPr>
            <a:spLocks noGrp="1"/>
          </p:cNvSpPr>
          <p:nvPr>
            <p:ph idx="1"/>
          </p:nvPr>
        </p:nvSpPr>
        <p:spPr>
          <a:xfrm>
            <a:off x="457200" y="1219200"/>
            <a:ext cx="8229600" cy="5486400"/>
          </a:xfrm>
        </p:spPr>
        <p:txBody>
          <a:bodyPr>
            <a:normAutofit/>
          </a:bodyPr>
          <a:lstStyle/>
          <a:p>
            <a:r>
              <a:rPr lang="en-US" dirty="0" smtClean="0"/>
              <a:t>Make Systems Operation independent from NGCP, the transmission services concessionaire.</a:t>
            </a:r>
          </a:p>
          <a:p>
            <a:r>
              <a:rPr lang="en-US" dirty="0" smtClean="0"/>
              <a:t>The inherent conflict of interest in the two functions must be eliminated, urgently.</a:t>
            </a:r>
          </a:p>
          <a:p>
            <a:r>
              <a:rPr lang="en-US" dirty="0" smtClean="0"/>
              <a:t>Section 21 of the </a:t>
            </a:r>
            <a:r>
              <a:rPr lang="en-US" dirty="0" err="1" smtClean="0"/>
              <a:t>Epira</a:t>
            </a:r>
            <a:r>
              <a:rPr lang="en-US" dirty="0" smtClean="0"/>
              <a:t> Law did not include Systems Operation as a function of the concessionaire.  Section 9 specifically provided Systems Operation to be a function of Transco.</a:t>
            </a:r>
          </a:p>
          <a:p>
            <a:r>
              <a:rPr lang="en-US" dirty="0" smtClean="0"/>
              <a:t>.</a:t>
            </a:r>
            <a:endParaRPr lang="en-US" dirty="0"/>
          </a:p>
        </p:txBody>
      </p:sp>
    </p:spTree>
    <p:extLst>
      <p:ext uri="{BB962C8B-B14F-4D97-AF65-F5344CB8AC3E}">
        <p14:creationId xmlns:p14="http://schemas.microsoft.com/office/powerpoint/2010/main" val="2053760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Pagtuwid</a:t>
            </a:r>
            <a:r>
              <a:rPr lang="en-US" dirty="0" smtClean="0"/>
              <a:t> </a:t>
            </a:r>
            <a:r>
              <a:rPr lang="en-US" dirty="0" err="1" smtClean="0"/>
              <a:t>ng</a:t>
            </a:r>
            <a:r>
              <a:rPr lang="en-US" dirty="0" smtClean="0"/>
              <a:t> </a:t>
            </a:r>
            <a:r>
              <a:rPr lang="en-US" dirty="0" err="1" smtClean="0"/>
              <a:t>Singil</a:t>
            </a:r>
            <a:r>
              <a:rPr lang="en-US" dirty="0" smtClean="0"/>
              <a:t> </a:t>
            </a:r>
            <a:r>
              <a:rPr lang="en-US" dirty="0" err="1" smtClean="0"/>
              <a:t>sa</a:t>
            </a:r>
            <a:r>
              <a:rPr lang="en-US" dirty="0" smtClean="0"/>
              <a:t> Transmission 2</a:t>
            </a:r>
            <a:endParaRPr lang="en-US" dirty="0"/>
          </a:p>
        </p:txBody>
      </p:sp>
      <p:sp>
        <p:nvSpPr>
          <p:cNvPr id="3" name="Content Placeholder 2"/>
          <p:cNvSpPr>
            <a:spLocks noGrp="1"/>
          </p:cNvSpPr>
          <p:nvPr>
            <p:ph idx="1"/>
          </p:nvPr>
        </p:nvSpPr>
        <p:spPr/>
        <p:txBody>
          <a:bodyPr>
            <a:normAutofit lnSpcReduction="10000"/>
          </a:bodyPr>
          <a:lstStyle/>
          <a:p>
            <a:r>
              <a:rPr lang="en-US" dirty="0"/>
              <a:t>This will better assure that transmission rate base is cost and technically efficient and essential</a:t>
            </a:r>
            <a:r>
              <a:rPr lang="en-US" dirty="0" smtClean="0"/>
              <a:t>.</a:t>
            </a:r>
          </a:p>
          <a:p>
            <a:r>
              <a:rPr lang="en-US" dirty="0" smtClean="0"/>
              <a:t>This will improve chances of truly removing grid congestions and the resulting “line rental” charges.</a:t>
            </a:r>
          </a:p>
          <a:p>
            <a:r>
              <a:rPr lang="en-US" dirty="0"/>
              <a:t>We estimate this will reduce TX rates by </a:t>
            </a:r>
            <a:r>
              <a:rPr lang="en-US" dirty="0" smtClean="0"/>
              <a:t>15- 20% </a:t>
            </a:r>
            <a:r>
              <a:rPr lang="en-US" dirty="0"/>
              <a:t>or limit future increases to only necessary levels</a:t>
            </a:r>
          </a:p>
          <a:p>
            <a:endParaRPr lang="en-US" dirty="0"/>
          </a:p>
        </p:txBody>
      </p:sp>
    </p:spTree>
    <p:extLst>
      <p:ext uri="{BB962C8B-B14F-4D97-AF65-F5344CB8AC3E}">
        <p14:creationId xmlns:p14="http://schemas.microsoft.com/office/powerpoint/2010/main" val="3912234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err="1" smtClean="0"/>
              <a:t>Pagtuwid</a:t>
            </a:r>
            <a:r>
              <a:rPr lang="en-US" dirty="0" smtClean="0"/>
              <a:t> </a:t>
            </a:r>
            <a:r>
              <a:rPr lang="en-US" dirty="0" err="1" smtClean="0"/>
              <a:t>ng</a:t>
            </a:r>
            <a:r>
              <a:rPr lang="en-US" dirty="0" smtClean="0"/>
              <a:t> </a:t>
            </a:r>
            <a:r>
              <a:rPr lang="en-US" dirty="0" err="1" smtClean="0"/>
              <a:t>Singil</a:t>
            </a:r>
            <a:r>
              <a:rPr lang="en-US" dirty="0" smtClean="0"/>
              <a:t> </a:t>
            </a:r>
            <a:r>
              <a:rPr lang="en-US" dirty="0" err="1" smtClean="0"/>
              <a:t>sa</a:t>
            </a:r>
            <a:r>
              <a:rPr lang="en-US" dirty="0" smtClean="0"/>
              <a:t> Distribution 1</a:t>
            </a:r>
            <a:endParaRPr lang="en-US" dirty="0"/>
          </a:p>
        </p:txBody>
      </p:sp>
      <p:sp>
        <p:nvSpPr>
          <p:cNvPr id="3" name="Content Placeholder 2"/>
          <p:cNvSpPr>
            <a:spLocks noGrp="1"/>
          </p:cNvSpPr>
          <p:nvPr>
            <p:ph idx="1"/>
          </p:nvPr>
        </p:nvSpPr>
        <p:spPr>
          <a:xfrm>
            <a:off x="457200" y="1066800"/>
            <a:ext cx="8229600" cy="5562600"/>
          </a:xfrm>
        </p:spPr>
        <p:txBody>
          <a:bodyPr>
            <a:normAutofit lnSpcReduction="10000"/>
          </a:bodyPr>
          <a:lstStyle/>
          <a:p>
            <a:r>
              <a:rPr lang="en-US" sz="2800" dirty="0" smtClean="0"/>
              <a:t>1. Improve transparency and integrity in </a:t>
            </a:r>
            <a:r>
              <a:rPr lang="en-US" sz="2800" b="1" dirty="0" smtClean="0"/>
              <a:t>systems loss charge computations.</a:t>
            </a:r>
          </a:p>
          <a:p>
            <a:r>
              <a:rPr lang="en-US" sz="2800" dirty="0" smtClean="0"/>
              <a:t>ERC Res 17 of 2008 set 8.5%  as the limit that can be passed on to the consumers.</a:t>
            </a:r>
          </a:p>
          <a:p>
            <a:r>
              <a:rPr lang="en-US" sz="2800" dirty="0" smtClean="0"/>
              <a:t>Residential and Commercial Consumers are being charged 11.5% . It had been 13 to 15% from 2009 to 2011. </a:t>
            </a:r>
          </a:p>
          <a:p>
            <a:r>
              <a:rPr lang="en-US" sz="2800" dirty="0" smtClean="0"/>
              <a:t>Industrial Consumers are charged anywhere from 1.5% to 7% systems loss.</a:t>
            </a:r>
          </a:p>
          <a:p>
            <a:r>
              <a:rPr lang="en-US" sz="2800" dirty="0" smtClean="0"/>
              <a:t>Current ERC rules only require the DU to self-declare the charges. </a:t>
            </a:r>
          </a:p>
          <a:p>
            <a:r>
              <a:rPr lang="en-US" sz="2800" u="sng" dirty="0" err="1" smtClean="0"/>
              <a:t>Pwedeng</a:t>
            </a:r>
            <a:r>
              <a:rPr lang="en-US" sz="2800" u="sng" dirty="0" smtClean="0"/>
              <a:t> </a:t>
            </a:r>
            <a:r>
              <a:rPr lang="en-US" sz="2800" u="sng" dirty="0" err="1" smtClean="0"/>
              <a:t>Ituwid</a:t>
            </a:r>
            <a:r>
              <a:rPr lang="en-US" sz="2800" u="sng" dirty="0" smtClean="0"/>
              <a:t> </a:t>
            </a:r>
            <a:r>
              <a:rPr lang="en-US" sz="2800" u="sng" dirty="0" err="1" smtClean="0"/>
              <a:t>ang</a:t>
            </a:r>
            <a:r>
              <a:rPr lang="en-US" sz="2800" u="sng" dirty="0" smtClean="0"/>
              <a:t> Systems Loss </a:t>
            </a:r>
            <a:r>
              <a:rPr lang="en-US" sz="2800" u="sng" dirty="0" err="1" smtClean="0"/>
              <a:t>ng</a:t>
            </a:r>
            <a:r>
              <a:rPr lang="en-US" sz="2800" u="sng" dirty="0" smtClean="0"/>
              <a:t> P0.10 to 0.20 per kwh</a:t>
            </a:r>
            <a:r>
              <a:rPr lang="en-US" sz="2800" dirty="0" smtClean="0"/>
              <a:t>. </a:t>
            </a:r>
            <a:r>
              <a:rPr lang="en-US" sz="2800" b="1" i="1" dirty="0" smtClean="0"/>
              <a:t>No one should be charged more than 8.5% </a:t>
            </a:r>
            <a:endParaRPr lang="en-US" sz="2800" b="1" i="1" dirty="0"/>
          </a:p>
        </p:txBody>
      </p:sp>
    </p:spTree>
    <p:extLst>
      <p:ext uri="{BB962C8B-B14F-4D97-AF65-F5344CB8AC3E}">
        <p14:creationId xmlns:p14="http://schemas.microsoft.com/office/powerpoint/2010/main" val="1280361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t>Pagtuwid</a:t>
            </a:r>
            <a:r>
              <a:rPr lang="en-US" dirty="0" smtClean="0"/>
              <a:t> </a:t>
            </a:r>
            <a:r>
              <a:rPr lang="en-US" dirty="0" err="1" smtClean="0"/>
              <a:t>ng</a:t>
            </a:r>
            <a:r>
              <a:rPr lang="en-US" dirty="0" smtClean="0"/>
              <a:t> </a:t>
            </a:r>
            <a:r>
              <a:rPr lang="en-US" dirty="0" err="1" smtClean="0"/>
              <a:t>Singil</a:t>
            </a:r>
            <a:r>
              <a:rPr lang="en-US" dirty="0" smtClean="0"/>
              <a:t> </a:t>
            </a:r>
            <a:r>
              <a:rPr lang="en-US" dirty="0" err="1" smtClean="0"/>
              <a:t>sa</a:t>
            </a:r>
            <a:r>
              <a:rPr lang="en-US" dirty="0" smtClean="0"/>
              <a:t> Distribution 2</a:t>
            </a:r>
            <a:endParaRPr lang="en-US" dirty="0"/>
          </a:p>
        </p:txBody>
      </p:sp>
      <p:sp>
        <p:nvSpPr>
          <p:cNvPr id="3" name="Content Placeholder 2"/>
          <p:cNvSpPr>
            <a:spLocks noGrp="1"/>
          </p:cNvSpPr>
          <p:nvPr>
            <p:ph idx="1"/>
          </p:nvPr>
        </p:nvSpPr>
        <p:spPr>
          <a:xfrm>
            <a:off x="457200" y="1219200"/>
            <a:ext cx="8229600" cy="5334000"/>
          </a:xfrm>
        </p:spPr>
        <p:txBody>
          <a:bodyPr>
            <a:normAutofit lnSpcReduction="10000"/>
          </a:bodyPr>
          <a:lstStyle/>
          <a:p>
            <a:r>
              <a:rPr lang="en-US" sz="2800" b="1" u="sng" dirty="0" smtClean="0"/>
              <a:t>Cancel PBR and Revert Back to RORB</a:t>
            </a:r>
          </a:p>
          <a:p>
            <a:r>
              <a:rPr lang="en-US" sz="2800" dirty="0" smtClean="0"/>
              <a:t>PBR gives a return to a DU (and TX company) for installed rate base PLUS projected investments not yet incurred  and may not be made.</a:t>
            </a:r>
          </a:p>
          <a:p>
            <a:r>
              <a:rPr lang="en-US" sz="2800" dirty="0" err="1" smtClean="0"/>
              <a:t>Epira</a:t>
            </a:r>
            <a:r>
              <a:rPr lang="en-US" sz="2800" dirty="0" smtClean="0"/>
              <a:t> Law said the adoption of an alternative rate setting methodology must be in the “public interest”. PBR is not in the public interest.</a:t>
            </a:r>
          </a:p>
          <a:p>
            <a:r>
              <a:rPr lang="en-US" sz="2800" dirty="0" smtClean="0"/>
              <a:t>It is a violation of Section 25 which provided that retail rates must be based on investments INCURRED. This means not projected.</a:t>
            </a:r>
          </a:p>
          <a:p>
            <a:r>
              <a:rPr lang="en-US" sz="2800" i="1" u="sng" dirty="0" smtClean="0"/>
              <a:t>The rightful Reverting back to RORB will reduce DU charges by P0.30 to P0.50 per kwh.</a:t>
            </a:r>
            <a:endParaRPr lang="en-US" sz="2800" i="1" u="sng" dirty="0"/>
          </a:p>
        </p:txBody>
      </p:sp>
    </p:spTree>
    <p:extLst>
      <p:ext uri="{BB962C8B-B14F-4D97-AF65-F5344CB8AC3E}">
        <p14:creationId xmlns:p14="http://schemas.microsoft.com/office/powerpoint/2010/main" val="1046098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Pagtuwid</a:t>
            </a:r>
            <a:r>
              <a:rPr lang="en-US" dirty="0"/>
              <a:t> </a:t>
            </a:r>
            <a:r>
              <a:rPr lang="en-US" dirty="0" err="1" smtClean="0"/>
              <a:t>ng</a:t>
            </a:r>
            <a:r>
              <a:rPr lang="en-US" dirty="0" smtClean="0"/>
              <a:t> </a:t>
            </a:r>
            <a:r>
              <a:rPr lang="en-US" dirty="0" err="1" smtClean="0"/>
              <a:t>Singil</a:t>
            </a:r>
            <a:r>
              <a:rPr lang="en-US" dirty="0" smtClean="0"/>
              <a:t> </a:t>
            </a:r>
            <a:r>
              <a:rPr lang="en-US" dirty="0" err="1" smtClean="0"/>
              <a:t>sa</a:t>
            </a:r>
            <a:r>
              <a:rPr lang="en-US" dirty="0" smtClean="0"/>
              <a:t> Distribution 3</a:t>
            </a:r>
            <a:endParaRPr lang="en-US" dirty="0"/>
          </a:p>
        </p:txBody>
      </p:sp>
      <p:sp>
        <p:nvSpPr>
          <p:cNvPr id="3" name="Content Placeholder 2"/>
          <p:cNvSpPr>
            <a:spLocks noGrp="1"/>
          </p:cNvSpPr>
          <p:nvPr>
            <p:ph idx="1"/>
          </p:nvPr>
        </p:nvSpPr>
        <p:spPr/>
        <p:txBody>
          <a:bodyPr>
            <a:normAutofit lnSpcReduction="10000"/>
          </a:bodyPr>
          <a:lstStyle/>
          <a:p>
            <a:r>
              <a:rPr lang="en-US" dirty="0" smtClean="0"/>
              <a:t>Similarly Impose strict Competitive Bidding rules for procurement and contracting of rate base assets.</a:t>
            </a:r>
          </a:p>
          <a:p>
            <a:r>
              <a:rPr lang="en-US" dirty="0" smtClean="0"/>
              <a:t>You will be surprised by the Rate Impact in the Distribution and Transmission services sector.</a:t>
            </a:r>
          </a:p>
          <a:p>
            <a:r>
              <a:rPr lang="en-US" dirty="0" smtClean="0"/>
              <a:t>A 10% overprice in rate base assets is a 10% overcharge in allowable revenue.</a:t>
            </a:r>
          </a:p>
          <a:p>
            <a:r>
              <a:rPr lang="en-US" i="1" u="sng" dirty="0" smtClean="0"/>
              <a:t>This can mean a 0.20 to 0.40 per kwh reduction</a:t>
            </a:r>
            <a:endParaRPr lang="en-US" i="1" u="sng" dirty="0"/>
          </a:p>
        </p:txBody>
      </p:sp>
    </p:spTree>
    <p:extLst>
      <p:ext uri="{BB962C8B-B14F-4D97-AF65-F5344CB8AC3E}">
        <p14:creationId xmlns:p14="http://schemas.microsoft.com/office/powerpoint/2010/main" val="2181933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VAT Taxes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err="1" smtClean="0"/>
              <a:t>Epira</a:t>
            </a:r>
            <a:r>
              <a:rPr lang="en-US" dirty="0" smtClean="0"/>
              <a:t> Law of 2001 declared power generation as zero-vat rated.</a:t>
            </a:r>
          </a:p>
          <a:p>
            <a:r>
              <a:rPr lang="en-US" dirty="0" smtClean="0"/>
              <a:t>This was amended by a VAT law passed in 2004 when the government depleted its finances after the elections of 2004.</a:t>
            </a:r>
          </a:p>
          <a:p>
            <a:r>
              <a:rPr lang="en-US" dirty="0" smtClean="0"/>
              <a:t>Power is a primary input for production.</a:t>
            </a:r>
          </a:p>
          <a:p>
            <a:r>
              <a:rPr lang="en-US" dirty="0" smtClean="0"/>
              <a:t>The 12.5% VAT must be reduced or progressively phased out.</a:t>
            </a:r>
          </a:p>
          <a:p>
            <a:r>
              <a:rPr lang="en-US" dirty="0" smtClean="0"/>
              <a:t>No more VAT on </a:t>
            </a:r>
            <a:r>
              <a:rPr lang="en-US" dirty="0" err="1" smtClean="0"/>
              <a:t>Malampaya</a:t>
            </a:r>
            <a:r>
              <a:rPr lang="en-US" dirty="0" smtClean="0"/>
              <a:t> Gas. Review Shells capital recovery formula. </a:t>
            </a:r>
          </a:p>
          <a:p>
            <a:r>
              <a:rPr lang="en-US" dirty="0" smtClean="0"/>
              <a:t>Lets assume a possible reduction of 0.25 to 0.40 per kwh</a:t>
            </a:r>
            <a:endParaRPr lang="en-US" dirty="0"/>
          </a:p>
        </p:txBody>
      </p:sp>
    </p:spTree>
    <p:extLst>
      <p:ext uri="{BB962C8B-B14F-4D97-AF65-F5344CB8AC3E}">
        <p14:creationId xmlns:p14="http://schemas.microsoft.com/office/powerpoint/2010/main" val="1212306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Ituwid</a:t>
            </a:r>
            <a:r>
              <a:rPr lang="en-US" dirty="0" smtClean="0"/>
              <a:t> </a:t>
            </a:r>
            <a:r>
              <a:rPr lang="en-US" dirty="0" err="1" smtClean="0"/>
              <a:t>ang</a:t>
            </a:r>
            <a:r>
              <a:rPr lang="en-US" dirty="0" smtClean="0"/>
              <a:t> </a:t>
            </a:r>
            <a:r>
              <a:rPr lang="en-US" i="1" u="sng" dirty="0" smtClean="0"/>
              <a:t>Missionary Electrification Charge</a:t>
            </a:r>
            <a:endParaRPr lang="en-US" i="1" u="sng" dirty="0"/>
          </a:p>
        </p:txBody>
      </p:sp>
      <p:sp>
        <p:nvSpPr>
          <p:cNvPr id="3" name="Content Placeholder 2"/>
          <p:cNvSpPr>
            <a:spLocks noGrp="1"/>
          </p:cNvSpPr>
          <p:nvPr>
            <p:ph idx="1"/>
          </p:nvPr>
        </p:nvSpPr>
        <p:spPr/>
        <p:txBody>
          <a:bodyPr>
            <a:normAutofit fontScale="85000" lnSpcReduction="20000"/>
          </a:bodyPr>
          <a:lstStyle/>
          <a:p>
            <a:r>
              <a:rPr lang="en-US" dirty="0" smtClean="0"/>
              <a:t>This charge is unnoticed because it is “out of sight and out of mind”. </a:t>
            </a:r>
          </a:p>
          <a:p>
            <a:r>
              <a:rPr lang="en-US" dirty="0" smtClean="0"/>
              <a:t>From 0.035 per kwh a few years ago it has </a:t>
            </a:r>
            <a:r>
              <a:rPr lang="en-US" dirty="0" err="1" smtClean="0"/>
              <a:t>creeped</a:t>
            </a:r>
            <a:r>
              <a:rPr lang="en-US" dirty="0" smtClean="0"/>
              <a:t> up to 0.1561 per kwh.</a:t>
            </a:r>
          </a:p>
          <a:p>
            <a:r>
              <a:rPr lang="en-US" dirty="0" smtClean="0"/>
              <a:t>1. Make definitive the missionary electrification role of NPC-SPUG. “privatization” is hanging over their heads in isolated islands resulting to them only using “temporary” generation – normally expensive rental generators.  </a:t>
            </a:r>
          </a:p>
          <a:p>
            <a:r>
              <a:rPr lang="en-US" dirty="0" smtClean="0"/>
              <a:t>Give </a:t>
            </a:r>
            <a:r>
              <a:rPr lang="en-US" dirty="0" err="1" smtClean="0"/>
              <a:t>Napocor</a:t>
            </a:r>
            <a:r>
              <a:rPr lang="en-US" dirty="0" smtClean="0"/>
              <a:t> a clear and long term mandate so that they can plan and install cost efficient solutions to missionary electrification.</a:t>
            </a:r>
            <a:endParaRPr lang="en-US" dirty="0"/>
          </a:p>
        </p:txBody>
      </p:sp>
    </p:spTree>
    <p:extLst>
      <p:ext uri="{BB962C8B-B14F-4D97-AF65-F5344CB8AC3E}">
        <p14:creationId xmlns:p14="http://schemas.microsoft.com/office/powerpoint/2010/main" val="1656422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Missionary Electrification Subsidies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2. Provide better guidance to the EC’s in planning their power requirements. Many are contracting for way more than their needs and no one at DOE, NEA, and the DMC of ERC is truly rationalizing it. </a:t>
            </a:r>
          </a:p>
          <a:p>
            <a:r>
              <a:rPr lang="en-US" dirty="0" smtClean="0"/>
              <a:t>3.  The “</a:t>
            </a:r>
            <a:r>
              <a:rPr lang="en-US" u="sng" dirty="0" smtClean="0"/>
              <a:t>Competitive Selection Process” (CSP</a:t>
            </a:r>
            <a:r>
              <a:rPr lang="en-US" dirty="0" smtClean="0"/>
              <a:t>) rules of the DOE and the issuance of the certifications need to be </a:t>
            </a:r>
            <a:r>
              <a:rPr lang="en-US" u="sng" dirty="0" smtClean="0"/>
              <a:t>updated and made more judicious</a:t>
            </a:r>
            <a:r>
              <a:rPr lang="en-US" dirty="0" smtClean="0"/>
              <a:t>. PSA’s are being signed for way more than the openly </a:t>
            </a:r>
            <a:r>
              <a:rPr lang="en-US" dirty="0" err="1" smtClean="0"/>
              <a:t>bidded</a:t>
            </a:r>
            <a:r>
              <a:rPr lang="en-US" dirty="0" smtClean="0"/>
              <a:t> prices under the CSP up to P15 per kwh. Resulting to billions of unnecessary subsidies. </a:t>
            </a:r>
          </a:p>
          <a:p>
            <a:r>
              <a:rPr lang="en-US" dirty="0" smtClean="0"/>
              <a:t>These reforms can bring down the UC-ME by 0.10 per kwh.</a:t>
            </a:r>
            <a:endParaRPr lang="en-US" dirty="0"/>
          </a:p>
        </p:txBody>
      </p:sp>
    </p:spTree>
    <p:extLst>
      <p:ext uri="{BB962C8B-B14F-4D97-AF65-F5344CB8AC3E}">
        <p14:creationId xmlns:p14="http://schemas.microsoft.com/office/powerpoint/2010/main" val="2954883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Components of our Electric Bill</a:t>
            </a:r>
            <a:br>
              <a:rPr lang="en-US" dirty="0" smtClean="0"/>
            </a:br>
            <a:r>
              <a:rPr lang="en-US" dirty="0" smtClean="0"/>
              <a:t>January 2014</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8689547"/>
              </p:ext>
            </p:extLst>
          </p:nvPr>
        </p:nvGraphicFramePr>
        <p:xfrm>
          <a:off x="457200" y="1600200"/>
          <a:ext cx="8229600" cy="4719320"/>
        </p:xfrm>
        <a:graphic>
          <a:graphicData uri="http://schemas.openxmlformats.org/drawingml/2006/table">
            <a:tbl>
              <a:tblPr firstRow="1" bandRow="1">
                <a:tableStyleId>{5C22544A-7EE6-4342-B048-85BDC9FD1C3A}</a:tableStyleId>
              </a:tblPr>
              <a:tblGrid>
                <a:gridCol w="3657600"/>
                <a:gridCol w="1600200"/>
                <a:gridCol w="1600200"/>
                <a:gridCol w="1371600"/>
              </a:tblGrid>
              <a:tr h="370840">
                <a:tc>
                  <a:txBody>
                    <a:bodyPr/>
                    <a:lstStyle/>
                    <a:p>
                      <a:endParaRPr lang="en-US" dirty="0"/>
                    </a:p>
                  </a:txBody>
                  <a:tcPr/>
                </a:tc>
                <a:tc>
                  <a:txBody>
                    <a:bodyPr/>
                    <a:lstStyle/>
                    <a:p>
                      <a:endParaRPr lang="en-US"/>
                    </a:p>
                  </a:txBody>
                  <a:tcPr/>
                </a:tc>
                <a:tc>
                  <a:txBody>
                    <a:bodyPr/>
                    <a:lstStyle/>
                    <a:p>
                      <a:r>
                        <a:rPr lang="en-US" dirty="0" smtClean="0"/>
                        <a:t>% of Gen</a:t>
                      </a:r>
                      <a:endParaRPr lang="en-US" dirty="0"/>
                    </a:p>
                  </a:txBody>
                  <a:tcPr/>
                </a:tc>
                <a:tc>
                  <a:txBody>
                    <a:bodyPr/>
                    <a:lstStyle/>
                    <a:p>
                      <a:r>
                        <a:rPr lang="en-US" dirty="0" smtClean="0"/>
                        <a:t>% of total</a:t>
                      </a:r>
                      <a:endParaRPr lang="en-US" dirty="0"/>
                    </a:p>
                  </a:txBody>
                  <a:tcPr/>
                </a:tc>
              </a:tr>
              <a:tr h="370840">
                <a:tc>
                  <a:txBody>
                    <a:bodyPr/>
                    <a:lstStyle/>
                    <a:p>
                      <a:r>
                        <a:rPr lang="en-US" dirty="0" smtClean="0"/>
                        <a:t>Generation Charge</a:t>
                      </a:r>
                      <a:endParaRPr lang="en-US" dirty="0"/>
                    </a:p>
                  </a:txBody>
                  <a:tcPr/>
                </a:tc>
                <a:tc>
                  <a:txBody>
                    <a:bodyPr/>
                    <a:lstStyle/>
                    <a:p>
                      <a:r>
                        <a:rPr lang="en-US" dirty="0" smtClean="0"/>
                        <a:t>5.6673</a:t>
                      </a:r>
                      <a:endParaRPr lang="en-US" dirty="0"/>
                    </a:p>
                  </a:txBody>
                  <a:tcPr/>
                </a:tc>
                <a:tc>
                  <a:txBody>
                    <a:bodyPr/>
                    <a:lstStyle/>
                    <a:p>
                      <a:endParaRPr lang="en-US"/>
                    </a:p>
                  </a:txBody>
                  <a:tcPr/>
                </a:tc>
                <a:tc>
                  <a:txBody>
                    <a:bodyPr/>
                    <a:lstStyle/>
                    <a:p>
                      <a:r>
                        <a:rPr lang="en-US" dirty="0" smtClean="0"/>
                        <a:t>45.8</a:t>
                      </a:r>
                      <a:endParaRPr lang="en-US" dirty="0"/>
                    </a:p>
                  </a:txBody>
                  <a:tcPr/>
                </a:tc>
              </a:tr>
              <a:tr h="370840">
                <a:tc>
                  <a:txBody>
                    <a:bodyPr/>
                    <a:lstStyle/>
                    <a:p>
                      <a:r>
                        <a:rPr lang="en-US" dirty="0" smtClean="0"/>
                        <a:t>Transmission Charge</a:t>
                      </a:r>
                      <a:endParaRPr lang="en-US" dirty="0"/>
                    </a:p>
                  </a:txBody>
                  <a:tcPr/>
                </a:tc>
                <a:tc>
                  <a:txBody>
                    <a:bodyPr/>
                    <a:lstStyle/>
                    <a:p>
                      <a:r>
                        <a:rPr lang="en-US" dirty="0" smtClean="0"/>
                        <a:t>0.9333</a:t>
                      </a:r>
                      <a:endParaRPr lang="en-US" dirty="0"/>
                    </a:p>
                  </a:txBody>
                  <a:tcPr/>
                </a:tc>
                <a:tc>
                  <a:txBody>
                    <a:bodyPr/>
                    <a:lstStyle/>
                    <a:p>
                      <a:endParaRPr lang="en-US"/>
                    </a:p>
                  </a:txBody>
                  <a:tcPr/>
                </a:tc>
                <a:tc>
                  <a:txBody>
                    <a:bodyPr/>
                    <a:lstStyle/>
                    <a:p>
                      <a:r>
                        <a:rPr lang="en-US" dirty="0" smtClean="0"/>
                        <a:t>7.5</a:t>
                      </a:r>
                      <a:endParaRPr lang="en-US" dirty="0"/>
                    </a:p>
                  </a:txBody>
                  <a:tcPr/>
                </a:tc>
              </a:tr>
              <a:tr h="370840">
                <a:tc>
                  <a:txBody>
                    <a:bodyPr/>
                    <a:lstStyle/>
                    <a:p>
                      <a:r>
                        <a:rPr lang="en-US" dirty="0" smtClean="0"/>
                        <a:t>Systems Loss Charge</a:t>
                      </a:r>
                      <a:endParaRPr lang="en-US" dirty="0"/>
                    </a:p>
                  </a:txBody>
                  <a:tcPr/>
                </a:tc>
                <a:tc>
                  <a:txBody>
                    <a:bodyPr/>
                    <a:lstStyle/>
                    <a:p>
                      <a:r>
                        <a:rPr lang="en-US" dirty="0" smtClean="0"/>
                        <a:t>0.6062</a:t>
                      </a:r>
                      <a:endParaRPr lang="en-US" dirty="0"/>
                    </a:p>
                  </a:txBody>
                  <a:tcPr/>
                </a:tc>
                <a:tc>
                  <a:txBody>
                    <a:bodyPr/>
                    <a:lstStyle/>
                    <a:p>
                      <a:r>
                        <a:rPr lang="en-US" dirty="0" smtClean="0"/>
                        <a:t>10.69%</a:t>
                      </a:r>
                      <a:endParaRPr lang="en-US" dirty="0"/>
                    </a:p>
                  </a:txBody>
                  <a:tcPr/>
                </a:tc>
                <a:tc>
                  <a:txBody>
                    <a:bodyPr/>
                    <a:lstStyle/>
                    <a:p>
                      <a:r>
                        <a:rPr lang="en-US" dirty="0" smtClean="0"/>
                        <a:t>4.9</a:t>
                      </a:r>
                      <a:endParaRPr lang="en-US" dirty="0"/>
                    </a:p>
                  </a:txBody>
                  <a:tcPr/>
                </a:tc>
              </a:tr>
              <a:tr h="370840">
                <a:tc>
                  <a:txBody>
                    <a:bodyPr/>
                    <a:lstStyle/>
                    <a:p>
                      <a:r>
                        <a:rPr lang="en-US" dirty="0" smtClean="0"/>
                        <a:t>Distribution Charges including metering,</a:t>
                      </a:r>
                      <a:r>
                        <a:rPr lang="en-US" baseline="0" dirty="0" smtClean="0"/>
                        <a:t> and etc.</a:t>
                      </a:r>
                      <a:endParaRPr lang="en-US" dirty="0"/>
                    </a:p>
                  </a:txBody>
                  <a:tcPr/>
                </a:tc>
                <a:tc>
                  <a:txBody>
                    <a:bodyPr/>
                    <a:lstStyle/>
                    <a:p>
                      <a:r>
                        <a:rPr lang="en-US" dirty="0" smtClean="0"/>
                        <a:t>3.5152</a:t>
                      </a:r>
                      <a:endParaRPr lang="en-US" dirty="0"/>
                    </a:p>
                  </a:txBody>
                  <a:tcPr/>
                </a:tc>
                <a:tc>
                  <a:txBody>
                    <a:bodyPr/>
                    <a:lstStyle/>
                    <a:p>
                      <a:r>
                        <a:rPr lang="en-US" dirty="0" smtClean="0"/>
                        <a:t>2.5043+0.4066+0.6043</a:t>
                      </a:r>
                      <a:endParaRPr lang="en-US" dirty="0"/>
                    </a:p>
                  </a:txBody>
                  <a:tcPr/>
                </a:tc>
                <a:tc>
                  <a:txBody>
                    <a:bodyPr/>
                    <a:lstStyle/>
                    <a:p>
                      <a:r>
                        <a:rPr lang="en-US" dirty="0" smtClean="0"/>
                        <a:t>28.6</a:t>
                      </a:r>
                      <a:endParaRPr lang="en-US" dirty="0"/>
                    </a:p>
                  </a:txBody>
                  <a:tcPr/>
                </a:tc>
              </a:tr>
              <a:tr h="370840">
                <a:tc>
                  <a:txBody>
                    <a:bodyPr/>
                    <a:lstStyle/>
                    <a:p>
                      <a:r>
                        <a:rPr lang="en-US" dirty="0" smtClean="0"/>
                        <a:t>VAT Taxes</a:t>
                      </a:r>
                      <a:endParaRPr lang="en-US" dirty="0"/>
                    </a:p>
                  </a:txBody>
                  <a:tcPr/>
                </a:tc>
                <a:tc>
                  <a:txBody>
                    <a:bodyPr/>
                    <a:lstStyle/>
                    <a:p>
                      <a:r>
                        <a:rPr lang="en-US" dirty="0" smtClean="0"/>
                        <a:t>1.1842</a:t>
                      </a:r>
                      <a:endParaRPr lang="en-US" dirty="0"/>
                    </a:p>
                  </a:txBody>
                  <a:tcPr/>
                </a:tc>
                <a:tc>
                  <a:txBody>
                    <a:bodyPr/>
                    <a:lstStyle/>
                    <a:p>
                      <a:endParaRPr lang="en-US"/>
                    </a:p>
                  </a:txBody>
                  <a:tcPr/>
                </a:tc>
                <a:tc>
                  <a:txBody>
                    <a:bodyPr/>
                    <a:lstStyle/>
                    <a:p>
                      <a:r>
                        <a:rPr lang="en-US" dirty="0" smtClean="0"/>
                        <a:t>9.5</a:t>
                      </a:r>
                      <a:endParaRPr lang="en-US" dirty="0"/>
                    </a:p>
                  </a:txBody>
                  <a:tcPr/>
                </a:tc>
              </a:tr>
              <a:tr h="370840">
                <a:tc>
                  <a:txBody>
                    <a:bodyPr/>
                    <a:lstStyle/>
                    <a:p>
                      <a:r>
                        <a:rPr lang="en-US" dirty="0" smtClean="0"/>
                        <a:t>Universal</a:t>
                      </a:r>
                      <a:r>
                        <a:rPr lang="en-US" baseline="0" dirty="0" smtClean="0"/>
                        <a:t> Charge</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     UC-ME Missionary Electrification</a:t>
                      </a:r>
                      <a:endParaRPr lang="en-US" dirty="0"/>
                    </a:p>
                  </a:txBody>
                  <a:tcPr/>
                </a:tc>
                <a:tc>
                  <a:txBody>
                    <a:bodyPr/>
                    <a:lstStyle/>
                    <a:p>
                      <a:r>
                        <a:rPr lang="en-US" dirty="0" smtClean="0"/>
                        <a:t>0.1561</a:t>
                      </a:r>
                      <a:endParaRPr lang="en-US" dirty="0"/>
                    </a:p>
                  </a:txBody>
                  <a:tcPr/>
                </a:tc>
                <a:tc>
                  <a:txBody>
                    <a:bodyPr/>
                    <a:lstStyle/>
                    <a:p>
                      <a:endParaRPr lang="en-US"/>
                    </a:p>
                  </a:txBody>
                  <a:tcPr/>
                </a:tc>
                <a:tc>
                  <a:txBody>
                    <a:bodyPr/>
                    <a:lstStyle/>
                    <a:p>
                      <a:r>
                        <a:rPr lang="en-US" dirty="0" smtClean="0"/>
                        <a:t>0.0126</a:t>
                      </a:r>
                      <a:endParaRPr lang="en-US" dirty="0"/>
                    </a:p>
                  </a:txBody>
                  <a:tcPr/>
                </a:tc>
              </a:tr>
              <a:tr h="370840">
                <a:tc>
                  <a:txBody>
                    <a:bodyPr/>
                    <a:lstStyle/>
                    <a:p>
                      <a:r>
                        <a:rPr lang="en-US" dirty="0" smtClean="0"/>
                        <a:t>     UC-PSALM</a:t>
                      </a:r>
                      <a:endParaRPr lang="en-US" dirty="0"/>
                    </a:p>
                  </a:txBody>
                  <a:tcPr/>
                </a:tc>
                <a:tc>
                  <a:txBody>
                    <a:bodyPr/>
                    <a:lstStyle/>
                    <a:p>
                      <a:r>
                        <a:rPr lang="en-US" dirty="0" smtClean="0"/>
                        <a:t>0.1938</a:t>
                      </a:r>
                      <a:endParaRPr lang="en-US" dirty="0"/>
                    </a:p>
                  </a:txBody>
                  <a:tcPr/>
                </a:tc>
                <a:tc>
                  <a:txBody>
                    <a:bodyPr/>
                    <a:lstStyle/>
                    <a:p>
                      <a:endParaRPr lang="en-US"/>
                    </a:p>
                  </a:txBody>
                  <a:tcPr/>
                </a:tc>
                <a:tc>
                  <a:txBody>
                    <a:bodyPr/>
                    <a:lstStyle/>
                    <a:p>
                      <a:r>
                        <a:rPr lang="en-US" dirty="0" smtClean="0"/>
                        <a:t>0.0157</a:t>
                      </a:r>
                      <a:endParaRPr lang="en-US" dirty="0"/>
                    </a:p>
                  </a:txBody>
                  <a:tcPr/>
                </a:tc>
              </a:tr>
              <a:tr h="370840">
                <a:tc>
                  <a:txBody>
                    <a:bodyPr/>
                    <a:lstStyle/>
                    <a:p>
                      <a:r>
                        <a:rPr lang="en-US" dirty="0" smtClean="0"/>
                        <a:t>Other charges - lifeline</a:t>
                      </a:r>
                      <a:endParaRPr lang="en-US" dirty="0"/>
                    </a:p>
                  </a:txBody>
                  <a:tcPr/>
                </a:tc>
                <a:tc>
                  <a:txBody>
                    <a:bodyPr/>
                    <a:lstStyle/>
                    <a:p>
                      <a:r>
                        <a:rPr lang="en-US" dirty="0" smtClean="0"/>
                        <a:t>0.1173</a:t>
                      </a:r>
                      <a:endParaRPr lang="en-US" dirty="0"/>
                    </a:p>
                  </a:txBody>
                  <a:tcPr/>
                </a:tc>
                <a:tc>
                  <a:txBody>
                    <a:bodyPr/>
                    <a:lstStyle/>
                    <a:p>
                      <a:endParaRPr lang="en-US" dirty="0"/>
                    </a:p>
                  </a:txBody>
                  <a:tcPr/>
                </a:tc>
                <a:tc>
                  <a:txBody>
                    <a:bodyPr/>
                    <a:lstStyle/>
                    <a:p>
                      <a:r>
                        <a:rPr lang="en-US" dirty="0" smtClean="0"/>
                        <a:t>0.009</a:t>
                      </a:r>
                      <a:endParaRPr lang="en-US" dirty="0"/>
                    </a:p>
                  </a:txBody>
                  <a:tcPr/>
                </a:tc>
              </a:tr>
              <a:tr h="370840">
                <a:tc>
                  <a:txBody>
                    <a:bodyPr/>
                    <a:lstStyle/>
                    <a:p>
                      <a:r>
                        <a:rPr lang="en-US" dirty="0" smtClean="0"/>
                        <a:t>Others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Total – residential  600kwh</a:t>
                      </a:r>
                      <a:endParaRPr lang="en-US" dirty="0"/>
                    </a:p>
                  </a:txBody>
                  <a:tcPr/>
                </a:tc>
                <a:tc>
                  <a:txBody>
                    <a:bodyPr/>
                    <a:lstStyle/>
                    <a:p>
                      <a:r>
                        <a:rPr lang="en-US" dirty="0" smtClean="0"/>
                        <a:t>12.3734</a:t>
                      </a:r>
                      <a:endParaRPr lang="en-US" dirty="0"/>
                    </a:p>
                  </a:txBody>
                  <a:tcPr/>
                </a:tc>
                <a:tc>
                  <a:txBody>
                    <a:bodyPr/>
                    <a:lstStyle/>
                    <a:p>
                      <a:endParaRPr lang="en-US"/>
                    </a:p>
                  </a:txBody>
                  <a:tcPr/>
                </a:tc>
                <a:tc>
                  <a:txBody>
                    <a:bodyPr/>
                    <a:lstStyle/>
                    <a:p>
                      <a:r>
                        <a:rPr lang="en-US" dirty="0" smtClean="0"/>
                        <a:t>100%</a:t>
                      </a:r>
                      <a:endParaRPr lang="en-US" dirty="0"/>
                    </a:p>
                  </a:txBody>
                  <a:tcPr/>
                </a:tc>
              </a:tr>
            </a:tbl>
          </a:graphicData>
        </a:graphic>
      </p:graphicFrame>
    </p:spTree>
    <p:extLst>
      <p:ext uri="{BB962C8B-B14F-4D97-AF65-F5344CB8AC3E}">
        <p14:creationId xmlns:p14="http://schemas.microsoft.com/office/powerpoint/2010/main" val="2589207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Ituwid</a:t>
            </a:r>
            <a:r>
              <a:rPr lang="en-US" dirty="0" smtClean="0"/>
              <a:t> </a:t>
            </a:r>
            <a:r>
              <a:rPr lang="en-US" dirty="0" err="1" smtClean="0"/>
              <a:t>ang</a:t>
            </a:r>
            <a:r>
              <a:rPr lang="en-US" dirty="0" smtClean="0"/>
              <a:t> Universal Charge </a:t>
            </a:r>
            <a:r>
              <a:rPr lang="en-US" dirty="0" err="1" smtClean="0"/>
              <a:t>ng</a:t>
            </a:r>
            <a:r>
              <a:rPr lang="en-US" dirty="0" smtClean="0"/>
              <a:t> PSALM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stranded costs that PSALM is allowed by the EPIRA law to pass on as Universal Charge should be limited to NPC Assets and IPP contracts and not continuing losses of NPC and transition assets. </a:t>
            </a:r>
          </a:p>
          <a:p>
            <a:r>
              <a:rPr lang="en-US" dirty="0" smtClean="0"/>
              <a:t>Reports that the proceeds of NPC asset privatizations were commandeered by the National Government under PGMA  must be audited and insured that they are not made part of PSALM recoveries from the consumers. </a:t>
            </a:r>
            <a:endParaRPr lang="en-US" dirty="0"/>
          </a:p>
        </p:txBody>
      </p:sp>
    </p:spTree>
    <p:extLst>
      <p:ext uri="{BB962C8B-B14F-4D97-AF65-F5344CB8AC3E}">
        <p14:creationId xmlns:p14="http://schemas.microsoft.com/office/powerpoint/2010/main" val="1306420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b="1" i="1" dirty="0" err="1" smtClean="0"/>
              <a:t>Pagnatuwid</a:t>
            </a:r>
            <a:r>
              <a:rPr lang="en-US" b="1" i="1" dirty="0" smtClean="0"/>
              <a:t> </a:t>
            </a:r>
            <a:r>
              <a:rPr lang="en-US" b="1" i="1" dirty="0" err="1" smtClean="0"/>
              <a:t>ang</a:t>
            </a:r>
            <a:r>
              <a:rPr lang="en-US" b="1" i="1" dirty="0" smtClean="0"/>
              <a:t> </a:t>
            </a:r>
            <a:r>
              <a:rPr lang="en-US" b="1" i="1" dirty="0" err="1" smtClean="0"/>
              <a:t>Singil</a:t>
            </a:r>
            <a:r>
              <a:rPr lang="en-US" b="1" i="1" dirty="0" smtClean="0"/>
              <a:t> </a:t>
            </a:r>
            <a:r>
              <a:rPr lang="en-US" b="1" i="1" dirty="0" err="1" smtClean="0"/>
              <a:t>sa</a:t>
            </a:r>
            <a:r>
              <a:rPr lang="en-US" b="1" i="1" dirty="0" smtClean="0"/>
              <a:t> </a:t>
            </a:r>
            <a:r>
              <a:rPr lang="en-US" b="1" i="1" dirty="0" err="1" smtClean="0"/>
              <a:t>Kuryente</a:t>
            </a:r>
            <a:r>
              <a:rPr lang="en-US" b="1" i="1" dirty="0" smtClean="0"/>
              <a:t>, the total reduction should be at least P3 per kwh to the residential and commercial consumers</a:t>
            </a:r>
            <a:r>
              <a:rPr lang="en-US" dirty="0" smtClean="0"/>
              <a:t>.</a:t>
            </a:r>
          </a:p>
          <a:p>
            <a:endParaRPr lang="en-US" dirty="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1786661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Summary of Achievable Reductions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28081528"/>
              </p:ext>
            </p:extLst>
          </p:nvPr>
        </p:nvGraphicFramePr>
        <p:xfrm>
          <a:off x="457200" y="990600"/>
          <a:ext cx="8229600" cy="5638800"/>
        </p:xfrm>
        <a:graphic>
          <a:graphicData uri="http://schemas.openxmlformats.org/drawingml/2006/table">
            <a:tbl>
              <a:tblPr firstRow="1" bandRow="1">
                <a:tableStyleId>{5C22544A-7EE6-4342-B048-85BDC9FD1C3A}</a:tableStyleId>
              </a:tblPr>
              <a:tblGrid>
                <a:gridCol w="2514600"/>
                <a:gridCol w="1219200"/>
                <a:gridCol w="1219200"/>
                <a:gridCol w="1143000"/>
                <a:gridCol w="1219200"/>
                <a:gridCol w="914400"/>
              </a:tblGrid>
              <a:tr h="469900">
                <a:tc>
                  <a:txBody>
                    <a:bodyPr/>
                    <a:lstStyle/>
                    <a:p>
                      <a:endParaRPr lang="en-US" dirty="0"/>
                    </a:p>
                  </a:txBody>
                  <a:tcPr/>
                </a:tc>
                <a:tc>
                  <a:txBody>
                    <a:bodyPr/>
                    <a:lstStyle/>
                    <a:p>
                      <a:r>
                        <a:rPr lang="en-US" dirty="0" smtClean="0"/>
                        <a:t>Current</a:t>
                      </a:r>
                      <a:endParaRPr lang="en-US" dirty="0"/>
                    </a:p>
                  </a:txBody>
                  <a:tcPr/>
                </a:tc>
                <a:tc>
                  <a:txBody>
                    <a:bodyPr/>
                    <a:lstStyle/>
                    <a:p>
                      <a:r>
                        <a:rPr lang="en-US" dirty="0" smtClean="0"/>
                        <a:t>low</a:t>
                      </a:r>
                      <a:endParaRPr lang="en-US" dirty="0"/>
                    </a:p>
                  </a:txBody>
                  <a:tcPr/>
                </a:tc>
                <a:tc>
                  <a:txBody>
                    <a:bodyPr/>
                    <a:lstStyle/>
                    <a:p>
                      <a:r>
                        <a:rPr lang="en-US" dirty="0" smtClean="0"/>
                        <a:t>High</a:t>
                      </a:r>
                      <a:endParaRPr lang="en-US" dirty="0"/>
                    </a:p>
                  </a:txBody>
                  <a:tcPr/>
                </a:tc>
                <a:tc>
                  <a:txBody>
                    <a:bodyPr/>
                    <a:lstStyle/>
                    <a:p>
                      <a:r>
                        <a:rPr lang="en-US" dirty="0" smtClean="0"/>
                        <a:t>Target</a:t>
                      </a:r>
                      <a:endParaRPr lang="en-US" dirty="0"/>
                    </a:p>
                  </a:txBody>
                  <a:tcPr/>
                </a:tc>
                <a:tc>
                  <a:txBody>
                    <a:bodyPr/>
                    <a:lstStyle/>
                    <a:p>
                      <a:endParaRPr lang="en-US"/>
                    </a:p>
                  </a:txBody>
                  <a:tcPr/>
                </a:tc>
              </a:tr>
              <a:tr h="469900">
                <a:tc>
                  <a:txBody>
                    <a:bodyPr/>
                    <a:lstStyle/>
                    <a:p>
                      <a:r>
                        <a:rPr lang="en-US" dirty="0" smtClean="0"/>
                        <a:t>Generation charge</a:t>
                      </a:r>
                      <a:endParaRPr lang="en-US" dirty="0"/>
                    </a:p>
                  </a:txBody>
                  <a:tcPr/>
                </a:tc>
                <a:tc>
                  <a:txBody>
                    <a:bodyPr/>
                    <a:lstStyle/>
                    <a:p>
                      <a:r>
                        <a:rPr lang="en-US" dirty="0" smtClean="0"/>
                        <a:t> 5.66</a:t>
                      </a:r>
                      <a:endParaRPr lang="en-US" dirty="0"/>
                    </a:p>
                  </a:txBody>
                  <a:tcPr/>
                </a:tc>
                <a:tc>
                  <a:txBody>
                    <a:bodyPr/>
                    <a:lstStyle/>
                    <a:p>
                      <a:r>
                        <a:rPr lang="en-US" dirty="0" smtClean="0"/>
                        <a:t>1.00</a:t>
                      </a:r>
                      <a:endParaRPr lang="en-US" dirty="0"/>
                    </a:p>
                  </a:txBody>
                  <a:tcPr/>
                </a:tc>
                <a:tc>
                  <a:txBody>
                    <a:bodyPr/>
                    <a:lstStyle/>
                    <a:p>
                      <a:r>
                        <a:rPr lang="en-US" dirty="0" smtClean="0"/>
                        <a:t>1.66</a:t>
                      </a:r>
                      <a:endParaRPr lang="en-US" dirty="0"/>
                    </a:p>
                  </a:txBody>
                  <a:tcPr/>
                </a:tc>
                <a:tc>
                  <a:txBody>
                    <a:bodyPr/>
                    <a:lstStyle/>
                    <a:p>
                      <a:r>
                        <a:rPr lang="en-US" dirty="0" smtClean="0"/>
                        <a:t>1.66</a:t>
                      </a:r>
                      <a:endParaRPr lang="en-US" dirty="0"/>
                    </a:p>
                  </a:txBody>
                  <a:tcPr/>
                </a:tc>
                <a:tc>
                  <a:txBody>
                    <a:bodyPr/>
                    <a:lstStyle/>
                    <a:p>
                      <a:endParaRPr lang="en-US"/>
                    </a:p>
                  </a:txBody>
                  <a:tcPr/>
                </a:tc>
              </a:tr>
              <a:tr h="469900">
                <a:tc>
                  <a:txBody>
                    <a:bodyPr/>
                    <a:lstStyle/>
                    <a:p>
                      <a:r>
                        <a:rPr lang="en-US" dirty="0" smtClean="0"/>
                        <a:t>Transmission Charges</a:t>
                      </a:r>
                      <a:endParaRPr lang="en-US" dirty="0"/>
                    </a:p>
                  </a:txBody>
                  <a:tcPr/>
                </a:tc>
                <a:tc>
                  <a:txBody>
                    <a:bodyPr/>
                    <a:lstStyle/>
                    <a:p>
                      <a:r>
                        <a:rPr lang="en-US" dirty="0" smtClean="0"/>
                        <a:t>0.9333</a:t>
                      </a:r>
                      <a:endParaRPr lang="en-US" dirty="0"/>
                    </a:p>
                  </a:txBody>
                  <a:tcPr/>
                </a:tc>
                <a:tc>
                  <a:txBody>
                    <a:bodyPr/>
                    <a:lstStyle/>
                    <a:p>
                      <a:r>
                        <a:rPr lang="en-US" dirty="0" smtClean="0"/>
                        <a:t>0.15</a:t>
                      </a:r>
                      <a:endParaRPr lang="en-US" dirty="0"/>
                    </a:p>
                  </a:txBody>
                  <a:tcPr/>
                </a:tc>
                <a:tc>
                  <a:txBody>
                    <a:bodyPr/>
                    <a:lstStyle/>
                    <a:p>
                      <a:r>
                        <a:rPr lang="en-US" dirty="0" smtClean="0"/>
                        <a:t>0.25</a:t>
                      </a:r>
                      <a:endParaRPr lang="en-US" dirty="0"/>
                    </a:p>
                  </a:txBody>
                  <a:tcPr/>
                </a:tc>
                <a:tc>
                  <a:txBody>
                    <a:bodyPr/>
                    <a:lstStyle/>
                    <a:p>
                      <a:r>
                        <a:rPr lang="en-US" dirty="0" smtClean="0"/>
                        <a:t>0.20</a:t>
                      </a:r>
                      <a:endParaRPr lang="en-US" dirty="0"/>
                    </a:p>
                  </a:txBody>
                  <a:tcPr/>
                </a:tc>
                <a:tc>
                  <a:txBody>
                    <a:bodyPr/>
                    <a:lstStyle/>
                    <a:p>
                      <a:endParaRPr lang="en-US"/>
                    </a:p>
                  </a:txBody>
                  <a:tcPr/>
                </a:tc>
              </a:tr>
              <a:tr h="469900">
                <a:tc>
                  <a:txBody>
                    <a:bodyPr/>
                    <a:lstStyle/>
                    <a:p>
                      <a:r>
                        <a:rPr lang="en-US" dirty="0" smtClean="0"/>
                        <a:t>Systems Loss</a:t>
                      </a:r>
                      <a:endParaRPr lang="en-US" dirty="0"/>
                    </a:p>
                  </a:txBody>
                  <a:tcPr/>
                </a:tc>
                <a:tc>
                  <a:txBody>
                    <a:bodyPr/>
                    <a:lstStyle/>
                    <a:p>
                      <a:r>
                        <a:rPr lang="en-US" dirty="0" smtClean="0"/>
                        <a:t>0.6062</a:t>
                      </a:r>
                      <a:endParaRPr lang="en-US" dirty="0"/>
                    </a:p>
                  </a:txBody>
                  <a:tcPr/>
                </a:tc>
                <a:tc>
                  <a:txBody>
                    <a:bodyPr/>
                    <a:lstStyle/>
                    <a:p>
                      <a:r>
                        <a:rPr lang="en-US" dirty="0" smtClean="0"/>
                        <a:t>0.10</a:t>
                      </a:r>
                      <a:endParaRPr lang="en-US" dirty="0"/>
                    </a:p>
                  </a:txBody>
                  <a:tcPr/>
                </a:tc>
                <a:tc>
                  <a:txBody>
                    <a:bodyPr/>
                    <a:lstStyle/>
                    <a:p>
                      <a:r>
                        <a:rPr lang="en-US" dirty="0" smtClean="0"/>
                        <a:t>0.20</a:t>
                      </a:r>
                      <a:endParaRPr lang="en-US" dirty="0"/>
                    </a:p>
                  </a:txBody>
                  <a:tcPr/>
                </a:tc>
                <a:tc>
                  <a:txBody>
                    <a:bodyPr/>
                    <a:lstStyle/>
                    <a:p>
                      <a:r>
                        <a:rPr lang="en-US" dirty="0" smtClean="0"/>
                        <a:t>0.15</a:t>
                      </a:r>
                      <a:endParaRPr lang="en-US" dirty="0"/>
                    </a:p>
                  </a:txBody>
                  <a:tcPr/>
                </a:tc>
                <a:tc>
                  <a:txBody>
                    <a:bodyPr/>
                    <a:lstStyle/>
                    <a:p>
                      <a:endParaRPr lang="en-US"/>
                    </a:p>
                  </a:txBody>
                  <a:tcPr/>
                </a:tc>
              </a:tr>
              <a:tr h="469900">
                <a:tc>
                  <a:txBody>
                    <a:bodyPr/>
                    <a:lstStyle/>
                    <a:p>
                      <a:r>
                        <a:rPr lang="en-US" dirty="0" smtClean="0"/>
                        <a:t>PBR</a:t>
                      </a:r>
                      <a:endParaRPr lang="en-US" dirty="0"/>
                    </a:p>
                  </a:txBody>
                  <a:tcPr/>
                </a:tc>
                <a:tc>
                  <a:txBody>
                    <a:bodyPr/>
                    <a:lstStyle/>
                    <a:p>
                      <a:endParaRPr lang="en-US"/>
                    </a:p>
                  </a:txBody>
                  <a:tcPr/>
                </a:tc>
                <a:tc>
                  <a:txBody>
                    <a:bodyPr/>
                    <a:lstStyle/>
                    <a:p>
                      <a:r>
                        <a:rPr lang="en-US" dirty="0" smtClean="0"/>
                        <a:t>0.30</a:t>
                      </a:r>
                      <a:endParaRPr lang="en-US" dirty="0"/>
                    </a:p>
                  </a:txBody>
                  <a:tcPr/>
                </a:tc>
                <a:tc>
                  <a:txBody>
                    <a:bodyPr/>
                    <a:lstStyle/>
                    <a:p>
                      <a:r>
                        <a:rPr lang="en-US" dirty="0" smtClean="0"/>
                        <a:t>0.50</a:t>
                      </a:r>
                      <a:endParaRPr lang="en-US" dirty="0"/>
                    </a:p>
                  </a:txBody>
                  <a:tcPr/>
                </a:tc>
                <a:tc>
                  <a:txBody>
                    <a:bodyPr/>
                    <a:lstStyle/>
                    <a:p>
                      <a:r>
                        <a:rPr lang="en-US" dirty="0" smtClean="0"/>
                        <a:t>0.40</a:t>
                      </a:r>
                      <a:endParaRPr lang="en-US" dirty="0"/>
                    </a:p>
                  </a:txBody>
                  <a:tcPr/>
                </a:tc>
                <a:tc>
                  <a:txBody>
                    <a:bodyPr/>
                    <a:lstStyle/>
                    <a:p>
                      <a:endParaRPr lang="en-US" dirty="0"/>
                    </a:p>
                  </a:txBody>
                  <a:tcPr/>
                </a:tc>
              </a:tr>
              <a:tr h="469900">
                <a:tc>
                  <a:txBody>
                    <a:bodyPr/>
                    <a:lstStyle/>
                    <a:p>
                      <a:r>
                        <a:rPr lang="en-US" dirty="0" smtClean="0"/>
                        <a:t>Distribution Charges</a:t>
                      </a:r>
                      <a:endParaRPr lang="en-US" dirty="0"/>
                    </a:p>
                  </a:txBody>
                  <a:tcPr/>
                </a:tc>
                <a:tc>
                  <a:txBody>
                    <a:bodyPr/>
                    <a:lstStyle/>
                    <a:p>
                      <a:r>
                        <a:rPr lang="en-US" dirty="0" smtClean="0"/>
                        <a:t>3.518</a:t>
                      </a:r>
                      <a:endParaRPr lang="en-US" dirty="0"/>
                    </a:p>
                  </a:txBody>
                  <a:tcPr/>
                </a:tc>
                <a:tc>
                  <a:txBody>
                    <a:bodyPr/>
                    <a:lstStyle/>
                    <a:p>
                      <a:r>
                        <a:rPr lang="en-US" dirty="0" smtClean="0"/>
                        <a:t>0.10</a:t>
                      </a:r>
                      <a:endParaRPr lang="en-US" dirty="0"/>
                    </a:p>
                  </a:txBody>
                  <a:tcPr/>
                </a:tc>
                <a:tc>
                  <a:txBody>
                    <a:bodyPr/>
                    <a:lstStyle/>
                    <a:p>
                      <a:r>
                        <a:rPr lang="en-US" dirty="0" smtClean="0"/>
                        <a:t>0.15</a:t>
                      </a:r>
                      <a:endParaRPr lang="en-US" dirty="0"/>
                    </a:p>
                  </a:txBody>
                  <a:tcPr/>
                </a:tc>
                <a:tc>
                  <a:txBody>
                    <a:bodyPr/>
                    <a:lstStyle/>
                    <a:p>
                      <a:r>
                        <a:rPr lang="en-US" dirty="0" smtClean="0"/>
                        <a:t>0.10</a:t>
                      </a:r>
                      <a:endParaRPr lang="en-US" dirty="0"/>
                    </a:p>
                  </a:txBody>
                  <a:tcPr/>
                </a:tc>
                <a:tc>
                  <a:txBody>
                    <a:bodyPr/>
                    <a:lstStyle/>
                    <a:p>
                      <a:endParaRPr lang="en-US"/>
                    </a:p>
                  </a:txBody>
                  <a:tcPr/>
                </a:tc>
              </a:tr>
              <a:tr h="469900">
                <a:tc>
                  <a:txBody>
                    <a:bodyPr/>
                    <a:lstStyle/>
                    <a:p>
                      <a:r>
                        <a:rPr lang="en-US" dirty="0" smtClean="0"/>
                        <a:t>VAT</a:t>
                      </a:r>
                      <a:endParaRPr lang="en-US" dirty="0"/>
                    </a:p>
                  </a:txBody>
                  <a:tcPr/>
                </a:tc>
                <a:tc>
                  <a:txBody>
                    <a:bodyPr/>
                    <a:lstStyle/>
                    <a:p>
                      <a:r>
                        <a:rPr lang="en-US" dirty="0" smtClean="0"/>
                        <a:t>1.1842</a:t>
                      </a:r>
                      <a:endParaRPr lang="en-US" dirty="0"/>
                    </a:p>
                  </a:txBody>
                  <a:tcPr/>
                </a:tc>
                <a:tc>
                  <a:txBody>
                    <a:bodyPr/>
                    <a:lstStyle/>
                    <a:p>
                      <a:r>
                        <a:rPr lang="en-US" dirty="0" smtClean="0"/>
                        <a:t>0.25</a:t>
                      </a:r>
                      <a:endParaRPr lang="en-US" dirty="0"/>
                    </a:p>
                  </a:txBody>
                  <a:tcPr/>
                </a:tc>
                <a:tc>
                  <a:txBody>
                    <a:bodyPr/>
                    <a:lstStyle/>
                    <a:p>
                      <a:r>
                        <a:rPr lang="en-US" dirty="0" smtClean="0"/>
                        <a:t>0.40</a:t>
                      </a:r>
                      <a:endParaRPr lang="en-US" dirty="0"/>
                    </a:p>
                  </a:txBody>
                  <a:tcPr/>
                </a:tc>
                <a:tc>
                  <a:txBody>
                    <a:bodyPr/>
                    <a:lstStyle/>
                    <a:p>
                      <a:r>
                        <a:rPr lang="en-US" dirty="0" smtClean="0"/>
                        <a:t>0.34</a:t>
                      </a:r>
                      <a:endParaRPr lang="en-US" dirty="0"/>
                    </a:p>
                  </a:txBody>
                  <a:tcPr/>
                </a:tc>
                <a:tc>
                  <a:txBody>
                    <a:bodyPr/>
                    <a:lstStyle/>
                    <a:p>
                      <a:endParaRPr lang="en-US" dirty="0"/>
                    </a:p>
                  </a:txBody>
                  <a:tcPr/>
                </a:tc>
              </a:tr>
              <a:tr h="469900">
                <a:tc>
                  <a:txBody>
                    <a:bodyPr/>
                    <a:lstStyle/>
                    <a:p>
                      <a:r>
                        <a:rPr lang="en-US" dirty="0" smtClean="0"/>
                        <a:t>UC ME Missionary</a:t>
                      </a:r>
                      <a:endParaRPr lang="en-US" dirty="0"/>
                    </a:p>
                  </a:txBody>
                  <a:tcPr/>
                </a:tc>
                <a:tc>
                  <a:txBody>
                    <a:bodyPr/>
                    <a:lstStyle/>
                    <a:p>
                      <a:r>
                        <a:rPr lang="en-US" dirty="0" smtClean="0"/>
                        <a:t>0.1561</a:t>
                      </a:r>
                      <a:endParaRPr lang="en-US" dirty="0"/>
                    </a:p>
                  </a:txBody>
                  <a:tcPr/>
                </a:tc>
                <a:tc>
                  <a:txBody>
                    <a:bodyPr/>
                    <a:lstStyle/>
                    <a:p>
                      <a:r>
                        <a:rPr lang="en-US" dirty="0" smtClean="0"/>
                        <a:t>0.08</a:t>
                      </a:r>
                      <a:endParaRPr lang="en-US" dirty="0"/>
                    </a:p>
                  </a:txBody>
                  <a:tcPr/>
                </a:tc>
                <a:tc>
                  <a:txBody>
                    <a:bodyPr/>
                    <a:lstStyle/>
                    <a:p>
                      <a:r>
                        <a:rPr lang="en-US" dirty="0" smtClean="0"/>
                        <a:t>0.10</a:t>
                      </a:r>
                      <a:endParaRPr lang="en-US" dirty="0"/>
                    </a:p>
                  </a:txBody>
                  <a:tcPr/>
                </a:tc>
                <a:tc>
                  <a:txBody>
                    <a:bodyPr/>
                    <a:lstStyle/>
                    <a:p>
                      <a:r>
                        <a:rPr lang="en-US" dirty="0" smtClean="0"/>
                        <a:t>0.08</a:t>
                      </a:r>
                      <a:endParaRPr lang="en-US" dirty="0"/>
                    </a:p>
                  </a:txBody>
                  <a:tcPr/>
                </a:tc>
                <a:tc>
                  <a:txBody>
                    <a:bodyPr/>
                    <a:lstStyle/>
                    <a:p>
                      <a:endParaRPr lang="en-US"/>
                    </a:p>
                  </a:txBody>
                  <a:tcPr/>
                </a:tc>
              </a:tr>
              <a:tr h="469900">
                <a:tc>
                  <a:txBody>
                    <a:bodyPr/>
                    <a:lstStyle/>
                    <a:p>
                      <a:r>
                        <a:rPr lang="en-US" dirty="0" smtClean="0"/>
                        <a:t>UC Psalm</a:t>
                      </a:r>
                      <a:endParaRPr lang="en-US" dirty="0"/>
                    </a:p>
                  </a:txBody>
                  <a:tcPr/>
                </a:tc>
                <a:tc>
                  <a:txBody>
                    <a:bodyPr/>
                    <a:lstStyle/>
                    <a:p>
                      <a:r>
                        <a:rPr lang="en-US" dirty="0" smtClean="0"/>
                        <a:t>0.1938</a:t>
                      </a:r>
                      <a:endParaRPr lang="en-US" dirty="0"/>
                    </a:p>
                  </a:txBody>
                  <a:tcPr/>
                </a:tc>
                <a:tc>
                  <a:txBody>
                    <a:bodyPr/>
                    <a:lstStyle/>
                    <a:p>
                      <a:r>
                        <a:rPr lang="en-US" dirty="0" smtClean="0"/>
                        <a:t>0.10</a:t>
                      </a:r>
                      <a:endParaRPr lang="en-US" dirty="0"/>
                    </a:p>
                  </a:txBody>
                  <a:tcPr/>
                </a:tc>
                <a:tc>
                  <a:txBody>
                    <a:bodyPr/>
                    <a:lstStyle/>
                    <a:p>
                      <a:r>
                        <a:rPr lang="en-US" dirty="0" smtClean="0"/>
                        <a:t>0.20</a:t>
                      </a:r>
                      <a:endParaRPr lang="en-US" dirty="0"/>
                    </a:p>
                  </a:txBody>
                  <a:tcPr/>
                </a:tc>
                <a:tc>
                  <a:txBody>
                    <a:bodyPr/>
                    <a:lstStyle/>
                    <a:p>
                      <a:r>
                        <a:rPr lang="en-US" dirty="0" smtClean="0"/>
                        <a:t>0.15</a:t>
                      </a:r>
                      <a:endParaRPr lang="en-US" dirty="0"/>
                    </a:p>
                  </a:txBody>
                  <a:tcPr/>
                </a:tc>
                <a:tc>
                  <a:txBody>
                    <a:bodyPr/>
                    <a:lstStyle/>
                    <a:p>
                      <a:endParaRPr lang="en-US" dirty="0"/>
                    </a:p>
                  </a:txBody>
                  <a:tcPr/>
                </a:tc>
              </a:tr>
              <a:tr h="4699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6990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69900">
                <a:tc>
                  <a:txBody>
                    <a:bodyPr/>
                    <a:lstStyle/>
                    <a:p>
                      <a:r>
                        <a:rPr lang="en-US" dirty="0" smtClean="0"/>
                        <a:t>Totals</a:t>
                      </a:r>
                      <a:endParaRPr lang="en-US" dirty="0"/>
                    </a:p>
                  </a:txBody>
                  <a:tcPr/>
                </a:tc>
                <a:tc>
                  <a:txBody>
                    <a:bodyPr/>
                    <a:lstStyle/>
                    <a:p>
                      <a:r>
                        <a:rPr lang="en-US" dirty="0" smtClean="0"/>
                        <a:t>12.3734</a:t>
                      </a:r>
                      <a:endParaRPr lang="en-US" dirty="0"/>
                    </a:p>
                  </a:txBody>
                  <a:tcPr/>
                </a:tc>
                <a:tc>
                  <a:txBody>
                    <a:bodyPr/>
                    <a:lstStyle/>
                    <a:p>
                      <a:r>
                        <a:rPr lang="en-US" dirty="0" smtClean="0"/>
                        <a:t>2.08</a:t>
                      </a:r>
                      <a:endParaRPr lang="en-US" dirty="0"/>
                    </a:p>
                  </a:txBody>
                  <a:tcPr/>
                </a:tc>
                <a:tc>
                  <a:txBody>
                    <a:bodyPr/>
                    <a:lstStyle/>
                    <a:p>
                      <a:r>
                        <a:rPr lang="en-US" dirty="0" smtClean="0"/>
                        <a:t>3.46</a:t>
                      </a:r>
                      <a:endParaRPr lang="en-US" dirty="0"/>
                    </a:p>
                  </a:txBody>
                  <a:tcPr/>
                </a:tc>
                <a:tc>
                  <a:txBody>
                    <a:bodyPr/>
                    <a:lstStyle/>
                    <a:p>
                      <a:r>
                        <a:rPr lang="en-US" dirty="0" smtClean="0"/>
                        <a:t>3.00</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619935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90600"/>
            <a:ext cx="8229600" cy="5029200"/>
          </a:xfrm>
        </p:spPr>
        <p:txBody>
          <a:bodyPr>
            <a:normAutofit/>
          </a:bodyPr>
          <a:lstStyle/>
          <a:p>
            <a:r>
              <a:rPr lang="en-US" sz="3600" dirty="0" smtClean="0">
                <a:latin typeface="Lucida Calligraphy" pitchFamily="66" charset="0"/>
              </a:rPr>
              <a:t>It is not an impossible dream…</a:t>
            </a:r>
            <a:br>
              <a:rPr lang="en-US" sz="3600" dirty="0" smtClean="0">
                <a:latin typeface="Lucida Calligraphy" pitchFamily="66" charset="0"/>
              </a:rPr>
            </a:br>
            <a:r>
              <a:rPr lang="en-US" sz="3600" dirty="0">
                <a:latin typeface="Lucida Calligraphy" pitchFamily="66" charset="0"/>
              </a:rPr>
              <a:t/>
            </a:r>
            <a:br>
              <a:rPr lang="en-US" sz="3600" dirty="0">
                <a:latin typeface="Lucida Calligraphy" pitchFamily="66" charset="0"/>
              </a:rPr>
            </a:br>
            <a:r>
              <a:rPr lang="en-US" sz="3600" dirty="0" smtClean="0">
                <a:latin typeface="Lucida Calligraphy" pitchFamily="66" charset="0"/>
              </a:rPr>
              <a:t>if we all work together as a nation to treat ourselves rightfully and make the country competitive. </a:t>
            </a:r>
            <a:endParaRPr lang="en-US" sz="3600" dirty="0">
              <a:latin typeface="Lucida Calligraphy" pitchFamily="66" charset="0"/>
            </a:endParaRPr>
          </a:p>
        </p:txBody>
      </p:sp>
    </p:spTree>
    <p:extLst>
      <p:ext uri="{BB962C8B-B14F-4D97-AF65-F5344CB8AC3E}">
        <p14:creationId xmlns:p14="http://schemas.microsoft.com/office/powerpoint/2010/main" val="4220581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smtClean="0"/>
              <a:t>Plus 2 </a:t>
            </a:r>
            <a:r>
              <a:rPr lang="en-US" dirty="0" smtClean="0"/>
              <a:t>for Sustainable Power Supply and </a:t>
            </a:r>
            <a:r>
              <a:rPr lang="en-US" sz="4000" dirty="0" smtClean="0"/>
              <a:t>lower</a:t>
            </a:r>
            <a:r>
              <a:rPr lang="en-US" dirty="0" smtClean="0"/>
              <a:t> costs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Amend Section 71 and make it a </a:t>
            </a:r>
            <a:r>
              <a:rPr lang="en-US" b="1" dirty="0" smtClean="0"/>
              <a:t>Security of Supply provision</a:t>
            </a:r>
            <a:r>
              <a:rPr lang="en-US" dirty="0" smtClean="0"/>
              <a:t>, allowing the government to undertake or retain strategic power generation facilities to assure back-up reserves or lower rates as in the </a:t>
            </a:r>
            <a:r>
              <a:rPr lang="en-US" dirty="0" err="1" smtClean="0"/>
              <a:t>Agus-Pulanggi</a:t>
            </a:r>
            <a:r>
              <a:rPr lang="en-US" dirty="0" smtClean="0"/>
              <a:t> for Mindanao. Limit this to 10 to 15% of the grid installed capacity except Mindanao where </a:t>
            </a:r>
            <a:r>
              <a:rPr lang="en-US" dirty="0" err="1" smtClean="0"/>
              <a:t>Agus</a:t>
            </a:r>
            <a:r>
              <a:rPr lang="en-US" dirty="0" smtClean="0"/>
              <a:t> is at 700mw.</a:t>
            </a:r>
          </a:p>
          <a:p>
            <a:r>
              <a:rPr lang="en-US" dirty="0" smtClean="0"/>
              <a:t>Strengthen the power planning and enforcement capabilities of DOE or </a:t>
            </a:r>
            <a:r>
              <a:rPr lang="en-US" b="1" dirty="0" smtClean="0"/>
              <a:t>form a more permanent National Power Planning Commission</a:t>
            </a:r>
            <a:r>
              <a:rPr lang="en-US" dirty="0" smtClean="0"/>
              <a:t> that can plan and oversee the biddings for needed generating capacities.</a:t>
            </a:r>
            <a:endParaRPr lang="en-US" dirty="0"/>
          </a:p>
        </p:txBody>
      </p:sp>
    </p:spTree>
    <p:extLst>
      <p:ext uri="{BB962C8B-B14F-4D97-AF65-F5344CB8AC3E}">
        <p14:creationId xmlns:p14="http://schemas.microsoft.com/office/powerpoint/2010/main" val="4284148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648200"/>
          </a:xfrm>
        </p:spPr>
        <p:txBody>
          <a:bodyPr>
            <a:normAutofit/>
          </a:bodyPr>
          <a:lstStyle/>
          <a:p>
            <a:r>
              <a:rPr lang="en-US" sz="4800" dirty="0" smtClean="0">
                <a:latin typeface="Berlin Sans FB" pitchFamily="34" charset="0"/>
              </a:rPr>
              <a:t>Proposed Amendments to the EPIRA Law RA 9136</a:t>
            </a:r>
            <a:endParaRPr lang="en-US" sz="4800" dirty="0">
              <a:latin typeface="Berlin Sans FB" pitchFamily="34" charset="0"/>
            </a:endParaRPr>
          </a:p>
        </p:txBody>
      </p:sp>
    </p:spTree>
    <p:extLst>
      <p:ext uri="{BB962C8B-B14F-4D97-AF65-F5344CB8AC3E}">
        <p14:creationId xmlns:p14="http://schemas.microsoft.com/office/powerpoint/2010/main" val="29025011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00200"/>
            <a:ext cx="8229600" cy="4191000"/>
          </a:xfrm>
        </p:spPr>
        <p:txBody>
          <a:bodyPr/>
          <a:lstStyle/>
          <a:p>
            <a:r>
              <a:rPr lang="en-US" dirty="0" err="1" smtClean="0">
                <a:latin typeface="Berlin Sans FB" pitchFamily="34" charset="0"/>
              </a:rPr>
              <a:t>Hehe</a:t>
            </a:r>
            <a:r>
              <a:rPr lang="en-US" dirty="0" smtClean="0">
                <a:latin typeface="Berlin Sans FB" pitchFamily="34" charset="0"/>
              </a:rPr>
              <a:t>, that’s another matter and for another day. </a:t>
            </a:r>
            <a:endParaRPr lang="en-US" dirty="0">
              <a:latin typeface="Berlin Sans FB" pitchFamily="34" charset="0"/>
            </a:endParaRPr>
          </a:p>
        </p:txBody>
      </p:sp>
    </p:spTree>
    <p:extLst>
      <p:ext uri="{BB962C8B-B14F-4D97-AF65-F5344CB8AC3E}">
        <p14:creationId xmlns:p14="http://schemas.microsoft.com/office/powerpoint/2010/main" val="41852527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the DU’s, TX Co., and Generators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is to your long term interest that the system also works for the consumers for a sustainable provider-user relationship. </a:t>
            </a:r>
          </a:p>
          <a:p>
            <a:r>
              <a:rPr lang="en-US" dirty="0" smtClean="0"/>
              <a:t>Advances in technology, the realistic finiteness of fossil resources, horrors of environmental damage, and the forces of necessity might make retail consumers seek other options for their power cost reduction.</a:t>
            </a:r>
          </a:p>
          <a:p>
            <a:r>
              <a:rPr lang="en-US" dirty="0" smtClean="0"/>
              <a:t>Listen to this message and heed the call for lowering of these atrocious rates and unfair pass-on system. </a:t>
            </a:r>
            <a:endParaRPr lang="en-US" dirty="0"/>
          </a:p>
        </p:txBody>
      </p:sp>
    </p:spTree>
    <p:extLst>
      <p:ext uri="{BB962C8B-B14F-4D97-AF65-F5344CB8AC3E}">
        <p14:creationId xmlns:p14="http://schemas.microsoft.com/office/powerpoint/2010/main" val="10243467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the DOE, ERC, and Pres. </a:t>
            </a:r>
            <a:r>
              <a:rPr lang="en-US" dirty="0" err="1" smtClean="0"/>
              <a:t>Pnoy</a:t>
            </a:r>
            <a:endParaRPr lang="en-US" dirty="0"/>
          </a:p>
        </p:txBody>
      </p:sp>
      <p:sp>
        <p:nvSpPr>
          <p:cNvPr id="3" name="Content Placeholder 2"/>
          <p:cNvSpPr>
            <a:spLocks noGrp="1"/>
          </p:cNvSpPr>
          <p:nvPr>
            <p:ph idx="1"/>
          </p:nvPr>
        </p:nvSpPr>
        <p:spPr/>
        <p:txBody>
          <a:bodyPr>
            <a:normAutofit fontScale="92500"/>
          </a:bodyPr>
          <a:lstStyle/>
          <a:p>
            <a:r>
              <a:rPr lang="en-US" dirty="0" smtClean="0"/>
              <a:t>You have the power under the current law to make these reforms happen.</a:t>
            </a:r>
          </a:p>
          <a:p>
            <a:r>
              <a:rPr lang="en-US" dirty="0" smtClean="0"/>
              <a:t>Please don’t turn away from this chance to save the people and country from this run-away power costs. Put the country on the path towards national competitiveness and make this part of your enduring legacy. </a:t>
            </a:r>
          </a:p>
          <a:p>
            <a:r>
              <a:rPr lang="en-US" dirty="0" smtClean="0"/>
              <a:t>PDAF and DAP are nothing in magnitude compared to this P10 billion a month overcharge.</a:t>
            </a:r>
          </a:p>
          <a:p>
            <a:endParaRPr lang="en-US" dirty="0"/>
          </a:p>
        </p:txBody>
      </p:sp>
    </p:spTree>
    <p:extLst>
      <p:ext uri="{BB962C8B-B14F-4D97-AF65-F5344CB8AC3E}">
        <p14:creationId xmlns:p14="http://schemas.microsoft.com/office/powerpoint/2010/main" val="1754716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rlin Sans FB" pitchFamily="34" charset="0"/>
              </a:rPr>
              <a:t>To all of us</a:t>
            </a:r>
            <a:endParaRPr lang="en-US" dirty="0">
              <a:latin typeface="Berlin Sans FB" pitchFamily="34" charset="0"/>
            </a:endParaRPr>
          </a:p>
        </p:txBody>
      </p:sp>
      <p:sp>
        <p:nvSpPr>
          <p:cNvPr id="3" name="Content Placeholder 2"/>
          <p:cNvSpPr>
            <a:spLocks noGrp="1"/>
          </p:cNvSpPr>
          <p:nvPr>
            <p:ph idx="1"/>
          </p:nvPr>
        </p:nvSpPr>
        <p:spPr/>
        <p:txBody>
          <a:bodyPr/>
          <a:lstStyle/>
          <a:p>
            <a:r>
              <a:rPr lang="en-US" dirty="0">
                <a:latin typeface="Berlin Sans FB" pitchFamily="34" charset="0"/>
              </a:rPr>
              <a:t>Do we have </a:t>
            </a:r>
            <a:r>
              <a:rPr lang="en-US" dirty="0" smtClean="0">
                <a:latin typeface="Berlin Sans FB" pitchFamily="34" charset="0"/>
              </a:rPr>
              <a:t>in our hearts </a:t>
            </a:r>
            <a:r>
              <a:rPr lang="en-US" dirty="0">
                <a:latin typeface="Berlin Sans FB" pitchFamily="34" charset="0"/>
              </a:rPr>
              <a:t>to make things right for the people, consumers, and country</a:t>
            </a:r>
            <a:r>
              <a:rPr lang="en-US" dirty="0" smtClean="0">
                <a:latin typeface="Berlin Sans FB" pitchFamily="34" charset="0"/>
              </a:rPr>
              <a:t>?</a:t>
            </a:r>
          </a:p>
          <a:p>
            <a:endParaRPr lang="en-US" dirty="0">
              <a:latin typeface="Berlin Sans FB" pitchFamily="34" charset="0"/>
            </a:endParaRPr>
          </a:p>
          <a:p>
            <a:r>
              <a:rPr lang="en-US" dirty="0" smtClean="0">
                <a:latin typeface="Berlin Sans FB" pitchFamily="34" charset="0"/>
              </a:rPr>
              <a:t>If not us, who?  If not now, when?</a:t>
            </a:r>
          </a:p>
          <a:p>
            <a:endParaRPr lang="en-US" dirty="0">
              <a:latin typeface="Berlin Sans FB" pitchFamily="34" charset="0"/>
            </a:endParaRPr>
          </a:p>
          <a:p>
            <a:r>
              <a:rPr lang="en-US" dirty="0" smtClean="0">
                <a:latin typeface="Berlin Sans FB" pitchFamily="34" charset="0"/>
              </a:rPr>
              <a:t>Let us not look back at this time and know in our hearts and souls that we abdicated in this defining moment.</a:t>
            </a:r>
            <a:endParaRPr lang="en-US" dirty="0">
              <a:latin typeface="Berlin Sans FB" pitchFamily="34" charset="0"/>
            </a:endParaRPr>
          </a:p>
        </p:txBody>
      </p:sp>
    </p:spTree>
    <p:extLst>
      <p:ext uri="{BB962C8B-B14F-4D97-AF65-F5344CB8AC3E}">
        <p14:creationId xmlns:p14="http://schemas.microsoft.com/office/powerpoint/2010/main" val="1308691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19200"/>
          </a:xfrm>
        </p:spPr>
        <p:txBody>
          <a:bodyPr/>
          <a:lstStyle/>
          <a:p>
            <a:r>
              <a:rPr lang="en-US" dirty="0" smtClean="0">
                <a:latin typeface="Jokerman" pitchFamily="82" charset="0"/>
              </a:rPr>
              <a:t>Don’t fall off your chair!</a:t>
            </a:r>
            <a:endParaRPr lang="en-US" dirty="0">
              <a:latin typeface="Jokerman" pitchFamily="82" charset="0"/>
            </a:endParaRPr>
          </a:p>
        </p:txBody>
      </p:sp>
      <p:sp>
        <p:nvSpPr>
          <p:cNvPr id="3" name="Content Placeholder 2"/>
          <p:cNvSpPr>
            <a:spLocks noGrp="1"/>
          </p:cNvSpPr>
          <p:nvPr>
            <p:ph idx="1"/>
          </p:nvPr>
        </p:nvSpPr>
        <p:spPr>
          <a:xfrm>
            <a:off x="457200" y="2895600"/>
            <a:ext cx="8229600" cy="3230563"/>
          </a:xfrm>
        </p:spPr>
        <p:txBody>
          <a:bodyPr>
            <a:normAutofit/>
          </a:bodyPr>
          <a:lstStyle/>
          <a:p>
            <a:r>
              <a:rPr lang="en-US" sz="3600" dirty="0" smtClean="0"/>
              <a:t>A </a:t>
            </a:r>
            <a:r>
              <a:rPr lang="en-US" sz="4000" b="1" dirty="0" err="1" smtClean="0"/>
              <a:t>Php</a:t>
            </a:r>
            <a:r>
              <a:rPr lang="en-US" sz="4000" b="1" dirty="0" smtClean="0"/>
              <a:t> 3 per kwh rectification </a:t>
            </a:r>
            <a:r>
              <a:rPr lang="en-US" sz="3600" dirty="0" smtClean="0"/>
              <a:t>of electric rates to residential and commercial consumers </a:t>
            </a:r>
            <a:r>
              <a:rPr lang="en-US" sz="3600" b="1" dirty="0" smtClean="0"/>
              <a:t>is achievable!</a:t>
            </a:r>
            <a:endParaRPr lang="en-US" sz="3600" b="1" dirty="0"/>
          </a:p>
        </p:txBody>
      </p:sp>
    </p:spTree>
    <p:extLst>
      <p:ext uri="{BB962C8B-B14F-4D97-AF65-F5344CB8AC3E}">
        <p14:creationId xmlns:p14="http://schemas.microsoft.com/office/powerpoint/2010/main" val="3407875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5562600"/>
          </a:xfrm>
        </p:spPr>
        <p:txBody>
          <a:bodyPr>
            <a:normAutofit/>
          </a:bodyPr>
          <a:lstStyle/>
          <a:p>
            <a:r>
              <a:rPr lang="en-US" sz="4800" i="1" dirty="0" smtClean="0">
                <a:latin typeface="Berlin Sans FB" pitchFamily="34" charset="0"/>
              </a:rPr>
              <a:t>God Bless</a:t>
            </a:r>
            <a:r>
              <a:rPr lang="en-US" i="1" dirty="0" smtClean="0">
                <a:latin typeface="Berlin Sans FB" pitchFamily="34" charset="0"/>
              </a:rPr>
              <a:t>……                                the electric consumers!</a:t>
            </a:r>
            <a:br>
              <a:rPr lang="en-US" i="1" dirty="0" smtClean="0">
                <a:latin typeface="Berlin Sans FB" pitchFamily="34" charset="0"/>
              </a:rPr>
            </a:br>
            <a:r>
              <a:rPr lang="en-US" i="1" dirty="0">
                <a:latin typeface="Berlin Sans FB" pitchFamily="34" charset="0"/>
              </a:rPr>
              <a:t/>
            </a:r>
            <a:br>
              <a:rPr lang="en-US" i="1" dirty="0">
                <a:latin typeface="Berlin Sans FB" pitchFamily="34" charset="0"/>
              </a:rPr>
            </a:br>
            <a:r>
              <a:rPr lang="en-US" sz="6000" i="1" dirty="0" smtClean="0">
                <a:latin typeface="Berlin Sans FB" pitchFamily="34" charset="0"/>
              </a:rPr>
              <a:t>MSK</a:t>
            </a:r>
            <a:r>
              <a:rPr lang="en-US" i="1" dirty="0" smtClean="0">
                <a:latin typeface="Berlin Sans FB" pitchFamily="34" charset="0"/>
              </a:rPr>
              <a:t/>
            </a:r>
            <a:br>
              <a:rPr lang="en-US" i="1" dirty="0" smtClean="0">
                <a:latin typeface="Berlin Sans FB" pitchFamily="34" charset="0"/>
              </a:rPr>
            </a:br>
            <a:r>
              <a:rPr lang="en-US" i="1" dirty="0">
                <a:latin typeface="Berlin Sans FB" pitchFamily="34" charset="0"/>
              </a:rPr>
              <a:t/>
            </a:r>
            <a:br>
              <a:rPr lang="en-US" i="1" dirty="0">
                <a:latin typeface="Berlin Sans FB" pitchFamily="34" charset="0"/>
              </a:rPr>
            </a:br>
            <a:r>
              <a:rPr lang="en-US" sz="3600" i="1" dirty="0" err="1" smtClean="0">
                <a:latin typeface="Berlin Sans FB" pitchFamily="34" charset="0"/>
              </a:rPr>
              <a:t>Matuwid</a:t>
            </a:r>
            <a:r>
              <a:rPr lang="en-US" sz="3600" i="1" dirty="0" smtClean="0">
                <a:latin typeface="Berlin Sans FB" pitchFamily="34" charset="0"/>
              </a:rPr>
              <a:t> </a:t>
            </a:r>
            <a:r>
              <a:rPr lang="en-US" sz="3600" i="1" dirty="0" err="1" smtClean="0">
                <a:latin typeface="Berlin Sans FB" pitchFamily="34" charset="0"/>
              </a:rPr>
              <a:t>na</a:t>
            </a:r>
            <a:r>
              <a:rPr lang="en-US" sz="3600" i="1" dirty="0" smtClean="0">
                <a:latin typeface="Berlin Sans FB" pitchFamily="34" charset="0"/>
              </a:rPr>
              <a:t> </a:t>
            </a:r>
            <a:r>
              <a:rPr lang="en-US" sz="3600" i="1" dirty="0" err="1" smtClean="0">
                <a:latin typeface="Berlin Sans FB" pitchFamily="34" charset="0"/>
              </a:rPr>
              <a:t>Singil</a:t>
            </a:r>
            <a:r>
              <a:rPr lang="en-US" sz="3600" i="1" dirty="0" smtClean="0">
                <a:latin typeface="Berlin Sans FB" pitchFamily="34" charset="0"/>
              </a:rPr>
              <a:t> </a:t>
            </a:r>
            <a:r>
              <a:rPr lang="en-US" sz="3600" i="1" dirty="0" err="1" smtClean="0">
                <a:latin typeface="Berlin Sans FB" pitchFamily="34" charset="0"/>
              </a:rPr>
              <a:t>sa</a:t>
            </a:r>
            <a:r>
              <a:rPr lang="en-US" sz="3600" i="1" dirty="0" smtClean="0">
                <a:latin typeface="Berlin Sans FB" pitchFamily="34" charset="0"/>
              </a:rPr>
              <a:t> </a:t>
            </a:r>
            <a:r>
              <a:rPr lang="en-US" sz="3600" i="1" dirty="0" err="1" smtClean="0">
                <a:latin typeface="Berlin Sans FB" pitchFamily="34" charset="0"/>
              </a:rPr>
              <a:t>Kuryente</a:t>
            </a:r>
            <a:r>
              <a:rPr lang="en-US" sz="3600" i="1" dirty="0" smtClean="0">
                <a:latin typeface="Berlin Sans FB" pitchFamily="34" charset="0"/>
              </a:rPr>
              <a:t> Consumer Alliance Inc.</a:t>
            </a:r>
            <a:endParaRPr lang="en-US" sz="3600" i="1" dirty="0">
              <a:latin typeface="Berlin Sans FB" pitchFamily="34" charset="0"/>
            </a:endParaRPr>
          </a:p>
        </p:txBody>
      </p:sp>
    </p:spTree>
    <p:extLst>
      <p:ext uri="{BB962C8B-B14F-4D97-AF65-F5344CB8AC3E}">
        <p14:creationId xmlns:p14="http://schemas.microsoft.com/office/powerpoint/2010/main" val="13135589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066800"/>
            <a:ext cx="8229600" cy="1676400"/>
          </a:xfrm>
        </p:spPr>
        <p:txBody>
          <a:bodyPr/>
          <a:lstStyle/>
          <a:p>
            <a:r>
              <a:rPr lang="en-US" i="1" dirty="0" smtClean="0">
                <a:latin typeface="Kristen ITC" pitchFamily="66" charset="0"/>
              </a:rPr>
              <a:t>We invite you to support the…..</a:t>
            </a:r>
            <a:endParaRPr lang="en-US" i="1" dirty="0">
              <a:latin typeface="Kristen ITC" pitchFamily="66" charset="0"/>
            </a:endParaRPr>
          </a:p>
        </p:txBody>
      </p:sp>
      <p:sp>
        <p:nvSpPr>
          <p:cNvPr id="4" name="Content Placeholder 3"/>
          <p:cNvSpPr>
            <a:spLocks noGrp="1"/>
          </p:cNvSpPr>
          <p:nvPr>
            <p:ph idx="1"/>
          </p:nvPr>
        </p:nvSpPr>
        <p:spPr>
          <a:xfrm>
            <a:off x="457200" y="3200400"/>
            <a:ext cx="8229600" cy="2925763"/>
          </a:xfrm>
        </p:spPr>
        <p:txBody>
          <a:bodyPr>
            <a:normAutofit/>
          </a:bodyPr>
          <a:lstStyle/>
          <a:p>
            <a:pPr marL="0" indent="0">
              <a:buNone/>
            </a:pPr>
            <a:r>
              <a:rPr lang="en-US" sz="4800" dirty="0" smtClean="0">
                <a:latin typeface="Stencil" pitchFamily="82" charset="0"/>
              </a:rPr>
              <a:t>      </a:t>
            </a:r>
            <a:r>
              <a:rPr lang="en-US" sz="4800" dirty="0" err="1" smtClean="0">
                <a:latin typeface="Stencil" pitchFamily="82" charset="0"/>
              </a:rPr>
              <a:t>Ibaba</a:t>
            </a:r>
            <a:r>
              <a:rPr lang="en-US" sz="4800" dirty="0" smtClean="0">
                <a:latin typeface="Stencil" pitchFamily="82" charset="0"/>
              </a:rPr>
              <a:t> </a:t>
            </a:r>
            <a:r>
              <a:rPr lang="en-US" sz="4800" dirty="0" err="1" smtClean="0">
                <a:latin typeface="Stencil" pitchFamily="82" charset="0"/>
              </a:rPr>
              <a:t>ng</a:t>
            </a:r>
            <a:r>
              <a:rPr lang="en-US" sz="4800" dirty="0" smtClean="0">
                <a:latin typeface="Stencil" pitchFamily="82" charset="0"/>
              </a:rPr>
              <a:t> P3 Campaign!</a:t>
            </a:r>
            <a:endParaRPr lang="en-US" sz="4800" dirty="0">
              <a:latin typeface="Stencil" pitchFamily="82" charset="0"/>
            </a:endParaRPr>
          </a:p>
        </p:txBody>
      </p:sp>
    </p:spTree>
    <p:extLst>
      <p:ext uri="{BB962C8B-B14F-4D97-AF65-F5344CB8AC3E}">
        <p14:creationId xmlns:p14="http://schemas.microsoft.com/office/powerpoint/2010/main" val="37637169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43000"/>
            <a:ext cx="8229600" cy="4038600"/>
          </a:xfrm>
        </p:spPr>
        <p:txBody>
          <a:bodyPr/>
          <a:lstStyle/>
          <a:p>
            <a:r>
              <a:rPr lang="en-US" dirty="0" err="1" smtClean="0">
                <a:latin typeface="Berlin Sans FB" pitchFamily="34" charset="0"/>
              </a:rPr>
              <a:t>Salamat</a:t>
            </a:r>
            <a:r>
              <a:rPr lang="en-US" dirty="0" smtClean="0">
                <a:latin typeface="Berlin Sans FB" pitchFamily="34" charset="0"/>
              </a:rPr>
              <a:t> </a:t>
            </a:r>
            <a:r>
              <a:rPr lang="en-US" dirty="0" err="1" smtClean="0">
                <a:latin typeface="Berlin Sans FB" pitchFamily="34" charset="0"/>
              </a:rPr>
              <a:t>po</a:t>
            </a:r>
            <a:r>
              <a:rPr lang="en-US" dirty="0" smtClean="0">
                <a:latin typeface="Berlin Sans FB" pitchFamily="34" charset="0"/>
              </a:rPr>
              <a:t>!</a:t>
            </a:r>
            <a:br>
              <a:rPr lang="en-US" dirty="0" smtClean="0">
                <a:latin typeface="Berlin Sans FB" pitchFamily="34" charset="0"/>
              </a:rPr>
            </a:br>
            <a:r>
              <a:rPr lang="en-US" dirty="0">
                <a:latin typeface="Berlin Sans FB" pitchFamily="34" charset="0"/>
              </a:rPr>
              <a:t/>
            </a:r>
            <a:br>
              <a:rPr lang="en-US" dirty="0">
                <a:latin typeface="Berlin Sans FB" pitchFamily="34" charset="0"/>
              </a:rPr>
            </a:br>
            <a:r>
              <a:rPr lang="en-US" dirty="0" smtClean="0">
                <a:latin typeface="Berlin Sans FB" pitchFamily="34" charset="0"/>
              </a:rPr>
              <a:t/>
            </a:r>
            <a:br>
              <a:rPr lang="en-US" dirty="0" smtClean="0">
                <a:latin typeface="Berlin Sans FB" pitchFamily="34" charset="0"/>
              </a:rPr>
            </a:br>
            <a:r>
              <a:rPr lang="en-US" dirty="0" smtClean="0">
                <a:latin typeface="Berlin Sans FB" pitchFamily="34" charset="0"/>
              </a:rPr>
              <a:t>MSK</a:t>
            </a:r>
            <a:endParaRPr lang="en-US" dirty="0">
              <a:latin typeface="Berlin Sans FB" pitchFamily="34" charset="0"/>
            </a:endParaRPr>
          </a:p>
        </p:txBody>
      </p:sp>
    </p:spTree>
    <p:extLst>
      <p:ext uri="{BB962C8B-B14F-4D97-AF65-F5344CB8AC3E}">
        <p14:creationId xmlns:p14="http://schemas.microsoft.com/office/powerpoint/2010/main" val="29630357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67282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828800"/>
            <a:ext cx="8229600" cy="2743200"/>
          </a:xfrm>
        </p:spPr>
        <p:txBody>
          <a:bodyPr/>
          <a:lstStyle/>
          <a:p>
            <a:r>
              <a:rPr lang="en-US" dirty="0" smtClean="0">
                <a:latin typeface="Aharoni" pitchFamily="2" charset="-79"/>
                <a:cs typeface="Aharoni" pitchFamily="2" charset="-79"/>
              </a:rPr>
              <a:t>Let us find the ways!</a:t>
            </a:r>
            <a:br>
              <a:rPr lang="en-US" dirty="0" smtClean="0">
                <a:latin typeface="Aharoni" pitchFamily="2" charset="-79"/>
                <a:cs typeface="Aharoni" pitchFamily="2" charset="-79"/>
              </a:rPr>
            </a:br>
            <a:r>
              <a:rPr lang="en-US" dirty="0" smtClean="0">
                <a:latin typeface="Aharoni" pitchFamily="2" charset="-79"/>
                <a:cs typeface="Aharoni" pitchFamily="2" charset="-79"/>
              </a:rPr>
              <a:t/>
            </a:r>
            <a:br>
              <a:rPr lang="en-US" dirty="0" smtClean="0">
                <a:latin typeface="Aharoni" pitchFamily="2" charset="-79"/>
                <a:cs typeface="Aharoni" pitchFamily="2" charset="-79"/>
              </a:rPr>
            </a:br>
            <a:r>
              <a:rPr lang="en-US" sz="4000" b="1" dirty="0" smtClean="0">
                <a:latin typeface="Arial Unicode MS" pitchFamily="34" charset="-128"/>
                <a:ea typeface="Arial Unicode MS" pitchFamily="34" charset="-128"/>
                <a:cs typeface="Arial Unicode MS" pitchFamily="34" charset="-128"/>
              </a:rPr>
              <a:t>It is not an impossible dream.</a:t>
            </a:r>
            <a:endParaRPr lang="en-US" sz="4000" b="1"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275734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err="1" smtClean="0"/>
              <a:t>Singil</a:t>
            </a:r>
            <a:r>
              <a:rPr lang="en-US" sz="4000" dirty="0" smtClean="0"/>
              <a:t> </a:t>
            </a:r>
            <a:r>
              <a:rPr lang="en-US" sz="4000" dirty="0" err="1" smtClean="0"/>
              <a:t>na</a:t>
            </a:r>
            <a:r>
              <a:rPr lang="en-US" sz="4000" dirty="0" smtClean="0"/>
              <a:t> </a:t>
            </a:r>
            <a:r>
              <a:rPr lang="en-US" sz="4000" dirty="0" err="1" smtClean="0"/>
              <a:t>Pwedeng</a:t>
            </a:r>
            <a:r>
              <a:rPr lang="en-US" sz="4000" dirty="0" smtClean="0"/>
              <a:t> </a:t>
            </a:r>
            <a:r>
              <a:rPr lang="en-US" sz="4000" dirty="0" err="1" smtClean="0"/>
              <a:t>Ituwid</a:t>
            </a:r>
            <a:r>
              <a:rPr lang="en-US" sz="4000" dirty="0" smtClean="0"/>
              <a:t> </a:t>
            </a:r>
            <a:r>
              <a:rPr lang="en-US" sz="4000" dirty="0" err="1" smtClean="0"/>
              <a:t>sa</a:t>
            </a:r>
            <a:r>
              <a:rPr lang="en-US" sz="4000" dirty="0" smtClean="0"/>
              <a:t> </a:t>
            </a:r>
            <a:r>
              <a:rPr lang="en-US" dirty="0" smtClean="0"/>
              <a:t>Generation</a:t>
            </a:r>
            <a:endParaRPr lang="en-US" dirty="0"/>
          </a:p>
        </p:txBody>
      </p:sp>
      <p:sp>
        <p:nvSpPr>
          <p:cNvPr id="3" name="Content Placeholder 2"/>
          <p:cNvSpPr>
            <a:spLocks noGrp="1"/>
          </p:cNvSpPr>
          <p:nvPr>
            <p:ph idx="1"/>
          </p:nvPr>
        </p:nvSpPr>
        <p:spPr/>
        <p:txBody>
          <a:bodyPr/>
          <a:lstStyle/>
          <a:p>
            <a:r>
              <a:rPr lang="en-US" dirty="0" smtClean="0"/>
              <a:t>1</a:t>
            </a:r>
            <a:r>
              <a:rPr lang="en-US" i="1" u="sng" dirty="0" smtClean="0"/>
              <a:t>. Open the Generation Market to Competitive Bidding</a:t>
            </a:r>
            <a:r>
              <a:rPr lang="en-US" dirty="0" smtClean="0"/>
              <a:t> specially Base-Load plants and those intended to serve the captive markets.</a:t>
            </a:r>
          </a:p>
          <a:p>
            <a:pPr marL="0" indent="0">
              <a:buNone/>
            </a:pPr>
            <a:endParaRPr lang="en-US" dirty="0" smtClean="0"/>
          </a:p>
          <a:p>
            <a:endParaRPr lang="en-US" dirty="0"/>
          </a:p>
        </p:txBody>
      </p:sp>
    </p:spTree>
    <p:extLst>
      <p:ext uri="{BB962C8B-B14F-4D97-AF65-F5344CB8AC3E}">
        <p14:creationId xmlns:p14="http://schemas.microsoft.com/office/powerpoint/2010/main" val="859019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3600" dirty="0" smtClean="0"/>
              <a:t>Generation Rates in the NCR                     July 2014 Average P5.6352</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91958696"/>
              </p:ext>
            </p:extLst>
          </p:nvPr>
        </p:nvGraphicFramePr>
        <p:xfrm>
          <a:off x="533400" y="1258570"/>
          <a:ext cx="8229600" cy="5599430"/>
        </p:xfrm>
        <a:graphic>
          <a:graphicData uri="http://schemas.openxmlformats.org/drawingml/2006/table">
            <a:tbl>
              <a:tblPr firstRow="1" bandRow="1">
                <a:tableStyleId>{5C22544A-7EE6-4342-B048-85BDC9FD1C3A}</a:tableStyleId>
              </a:tblPr>
              <a:tblGrid>
                <a:gridCol w="2514600"/>
                <a:gridCol w="1143000"/>
                <a:gridCol w="1143000"/>
                <a:gridCol w="1219200"/>
                <a:gridCol w="1143000"/>
                <a:gridCol w="1066800"/>
              </a:tblGrid>
              <a:tr h="450850">
                <a:tc>
                  <a:txBody>
                    <a:bodyPr/>
                    <a:lstStyle/>
                    <a:p>
                      <a:endParaRPr lang="en-US" dirty="0"/>
                    </a:p>
                  </a:txBody>
                  <a:tcPr/>
                </a:tc>
                <a:tc>
                  <a:txBody>
                    <a:bodyPr/>
                    <a:lstStyle/>
                    <a:p>
                      <a:r>
                        <a:rPr lang="en-US" dirty="0" smtClean="0"/>
                        <a:t>July</a:t>
                      </a:r>
                      <a:endParaRPr lang="en-US" dirty="0"/>
                    </a:p>
                  </a:txBody>
                  <a:tcPr/>
                </a:tc>
                <a:tc>
                  <a:txBody>
                    <a:bodyPr/>
                    <a:lstStyle/>
                    <a:p>
                      <a:r>
                        <a:rPr lang="en-US" dirty="0" smtClean="0"/>
                        <a:t>June</a:t>
                      </a:r>
                      <a:endParaRPr lang="en-US" dirty="0"/>
                    </a:p>
                  </a:txBody>
                  <a:tcPr/>
                </a:tc>
                <a:tc>
                  <a:txBody>
                    <a:bodyPr/>
                    <a:lstStyle/>
                    <a:p>
                      <a:r>
                        <a:rPr lang="en-US" dirty="0" smtClean="0"/>
                        <a:t>2013</a:t>
                      </a:r>
                      <a:endParaRPr lang="en-US" dirty="0"/>
                    </a:p>
                  </a:txBody>
                  <a:tcPr/>
                </a:tc>
                <a:tc>
                  <a:txBody>
                    <a:bodyPr/>
                    <a:lstStyle/>
                    <a:p>
                      <a:r>
                        <a:rPr lang="en-US" dirty="0" smtClean="0"/>
                        <a:t>Summer 2013</a:t>
                      </a:r>
                      <a:endParaRPr lang="en-US" dirty="0"/>
                    </a:p>
                  </a:txBody>
                  <a:tcPr/>
                </a:tc>
                <a:tc>
                  <a:txBody>
                    <a:bodyPr/>
                    <a:lstStyle/>
                    <a:p>
                      <a:r>
                        <a:rPr lang="en-US" dirty="0" smtClean="0"/>
                        <a:t>%</a:t>
                      </a:r>
                      <a:endParaRPr lang="en-US" dirty="0"/>
                    </a:p>
                  </a:txBody>
                  <a:tcPr/>
                </a:tc>
              </a:tr>
              <a:tr h="450850">
                <a:tc>
                  <a:txBody>
                    <a:bodyPr/>
                    <a:lstStyle/>
                    <a:p>
                      <a:r>
                        <a:rPr lang="en-US" dirty="0" smtClean="0"/>
                        <a:t>Coal Plants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0850">
                <a:tc>
                  <a:txBody>
                    <a:bodyPr/>
                    <a:lstStyle/>
                    <a:p>
                      <a:r>
                        <a:rPr lang="en-US" dirty="0" smtClean="0"/>
                        <a:t>SEM-</a:t>
                      </a:r>
                      <a:r>
                        <a:rPr lang="en-US" dirty="0" err="1" smtClean="0"/>
                        <a:t>Calaca</a:t>
                      </a:r>
                      <a:r>
                        <a:rPr lang="en-US" dirty="0" smtClean="0"/>
                        <a:t>  DMCI</a:t>
                      </a:r>
                      <a:endParaRPr lang="en-US" dirty="0"/>
                    </a:p>
                  </a:txBody>
                  <a:tcPr/>
                </a:tc>
                <a:tc>
                  <a:txBody>
                    <a:bodyPr/>
                    <a:lstStyle/>
                    <a:p>
                      <a:r>
                        <a:rPr lang="en-US" dirty="0" smtClean="0">
                          <a:solidFill>
                            <a:schemeClr val="tx1"/>
                          </a:solidFill>
                        </a:rPr>
                        <a:t>3.4881</a:t>
                      </a:r>
                      <a:endParaRPr lang="en-US" dirty="0">
                        <a:solidFill>
                          <a:schemeClr val="tx1"/>
                        </a:solidFill>
                      </a:endParaRPr>
                    </a:p>
                  </a:txBody>
                  <a:tcPr/>
                </a:tc>
                <a:tc>
                  <a:txBody>
                    <a:bodyPr/>
                    <a:lstStyle/>
                    <a:p>
                      <a:r>
                        <a:rPr lang="en-US" sz="2000" b="1" i="1" dirty="0" smtClean="0"/>
                        <a:t>3.3717</a:t>
                      </a:r>
                      <a:endParaRPr lang="en-US" sz="2000" b="1" i="1" dirty="0"/>
                    </a:p>
                  </a:txBody>
                  <a:tcPr/>
                </a:tc>
                <a:tc>
                  <a:txBody>
                    <a:bodyPr/>
                    <a:lstStyle/>
                    <a:p>
                      <a:endParaRPr lang="en-US"/>
                    </a:p>
                  </a:txBody>
                  <a:tcPr/>
                </a:tc>
                <a:tc>
                  <a:txBody>
                    <a:bodyPr/>
                    <a:lstStyle/>
                    <a:p>
                      <a:r>
                        <a:rPr lang="en-US" dirty="0" smtClean="0"/>
                        <a:t>3.70</a:t>
                      </a:r>
                      <a:endParaRPr lang="en-US" dirty="0"/>
                    </a:p>
                  </a:txBody>
                  <a:tcPr/>
                </a:tc>
                <a:tc>
                  <a:txBody>
                    <a:bodyPr/>
                    <a:lstStyle/>
                    <a:p>
                      <a:r>
                        <a:rPr lang="en-US" dirty="0" smtClean="0"/>
                        <a:t>7%</a:t>
                      </a:r>
                      <a:endParaRPr lang="en-US" dirty="0"/>
                    </a:p>
                  </a:txBody>
                  <a:tcPr/>
                </a:tc>
              </a:tr>
              <a:tr h="450850">
                <a:tc>
                  <a:txBody>
                    <a:bodyPr/>
                    <a:lstStyle/>
                    <a:p>
                      <a:r>
                        <a:rPr lang="en-US" dirty="0" smtClean="0"/>
                        <a:t>San Miguel </a:t>
                      </a:r>
                      <a:r>
                        <a:rPr lang="en-US" dirty="0" err="1" smtClean="0"/>
                        <a:t>Sual</a:t>
                      </a:r>
                      <a:endParaRPr lang="en-US" dirty="0"/>
                    </a:p>
                  </a:txBody>
                  <a:tcPr/>
                </a:tc>
                <a:tc>
                  <a:txBody>
                    <a:bodyPr/>
                    <a:lstStyle/>
                    <a:p>
                      <a:r>
                        <a:rPr lang="en-US" sz="2000" b="1" i="1" dirty="0" smtClean="0"/>
                        <a:t>3.6371</a:t>
                      </a:r>
                      <a:endParaRPr lang="en-US" sz="2000" b="1" i="1" dirty="0"/>
                    </a:p>
                  </a:txBody>
                  <a:tcPr/>
                </a:tc>
                <a:tc>
                  <a:txBody>
                    <a:bodyPr/>
                    <a:lstStyle/>
                    <a:p>
                      <a:r>
                        <a:rPr lang="en-US" dirty="0" smtClean="0"/>
                        <a:t>4.1455</a:t>
                      </a:r>
                      <a:endParaRPr lang="en-US" dirty="0"/>
                    </a:p>
                  </a:txBody>
                  <a:tcPr/>
                </a:tc>
                <a:tc>
                  <a:txBody>
                    <a:bodyPr/>
                    <a:lstStyle/>
                    <a:p>
                      <a:r>
                        <a:rPr lang="en-US" dirty="0" smtClean="0"/>
                        <a:t>3.89</a:t>
                      </a:r>
                      <a:endParaRPr lang="en-US" dirty="0"/>
                    </a:p>
                  </a:txBody>
                  <a:tcPr/>
                </a:tc>
                <a:tc>
                  <a:txBody>
                    <a:bodyPr/>
                    <a:lstStyle/>
                    <a:p>
                      <a:r>
                        <a:rPr lang="en-US" dirty="0" smtClean="0"/>
                        <a:t>4.28</a:t>
                      </a:r>
                      <a:endParaRPr lang="en-US" dirty="0"/>
                    </a:p>
                  </a:txBody>
                  <a:tcPr/>
                </a:tc>
                <a:tc>
                  <a:txBody>
                    <a:bodyPr/>
                    <a:lstStyle/>
                    <a:p>
                      <a:r>
                        <a:rPr lang="en-US" dirty="0" smtClean="0"/>
                        <a:t>8.8%</a:t>
                      </a:r>
                      <a:endParaRPr lang="en-US" dirty="0"/>
                    </a:p>
                  </a:txBody>
                  <a:tcPr/>
                </a:tc>
              </a:tr>
              <a:tr h="450850">
                <a:tc>
                  <a:txBody>
                    <a:bodyPr/>
                    <a:lstStyle/>
                    <a:p>
                      <a:r>
                        <a:rPr lang="en-US" dirty="0" err="1" smtClean="0"/>
                        <a:t>Masinloc</a:t>
                      </a:r>
                      <a:r>
                        <a:rPr lang="en-US" dirty="0" smtClean="0"/>
                        <a:t> PPC</a:t>
                      </a:r>
                      <a:endParaRPr lang="en-US" dirty="0"/>
                    </a:p>
                  </a:txBody>
                  <a:tcPr/>
                </a:tc>
                <a:tc>
                  <a:txBody>
                    <a:bodyPr/>
                    <a:lstStyle/>
                    <a:p>
                      <a:r>
                        <a:rPr lang="en-US" dirty="0" smtClean="0"/>
                        <a:t>4.2152</a:t>
                      </a:r>
                      <a:endParaRPr lang="en-US" dirty="0"/>
                    </a:p>
                  </a:txBody>
                  <a:tcPr/>
                </a:tc>
                <a:tc>
                  <a:txBody>
                    <a:bodyPr/>
                    <a:lstStyle/>
                    <a:p>
                      <a:r>
                        <a:rPr lang="en-US" dirty="0" smtClean="0"/>
                        <a:t>3.7857</a:t>
                      </a:r>
                      <a:endParaRPr lang="en-US" dirty="0"/>
                    </a:p>
                  </a:txBody>
                  <a:tcPr/>
                </a:tc>
                <a:tc>
                  <a:txBody>
                    <a:bodyPr/>
                    <a:lstStyle/>
                    <a:p>
                      <a:endParaRPr lang="en-US"/>
                    </a:p>
                  </a:txBody>
                  <a:tcPr/>
                </a:tc>
                <a:tc>
                  <a:txBody>
                    <a:bodyPr/>
                    <a:lstStyle/>
                    <a:p>
                      <a:endParaRPr lang="en-US"/>
                    </a:p>
                  </a:txBody>
                  <a:tcPr/>
                </a:tc>
                <a:tc>
                  <a:txBody>
                    <a:bodyPr/>
                    <a:lstStyle/>
                    <a:p>
                      <a:r>
                        <a:rPr lang="en-US" dirty="0" smtClean="0"/>
                        <a:t>8%</a:t>
                      </a:r>
                      <a:endParaRPr lang="en-US" dirty="0"/>
                    </a:p>
                  </a:txBody>
                  <a:tcPr/>
                </a:tc>
              </a:tr>
              <a:tr h="450850">
                <a:tc>
                  <a:txBody>
                    <a:bodyPr/>
                    <a:lstStyle/>
                    <a:p>
                      <a:r>
                        <a:rPr lang="en-US" dirty="0" err="1" smtClean="0"/>
                        <a:t>Therma</a:t>
                      </a:r>
                      <a:r>
                        <a:rPr lang="en-US" dirty="0" smtClean="0"/>
                        <a:t> Luzon </a:t>
                      </a:r>
                      <a:r>
                        <a:rPr lang="en-US" dirty="0" err="1" smtClean="0"/>
                        <a:t>Pagbilao</a:t>
                      </a:r>
                      <a:endParaRPr lang="en-US" dirty="0"/>
                    </a:p>
                  </a:txBody>
                  <a:tcPr/>
                </a:tc>
                <a:tc>
                  <a:txBody>
                    <a:bodyPr/>
                    <a:lstStyle/>
                    <a:p>
                      <a:r>
                        <a:rPr lang="en-US" dirty="0" smtClean="0"/>
                        <a:t>4.3380</a:t>
                      </a:r>
                      <a:endParaRPr lang="en-US" dirty="0"/>
                    </a:p>
                  </a:txBody>
                  <a:tcPr/>
                </a:tc>
                <a:tc>
                  <a:txBody>
                    <a:bodyPr/>
                    <a:lstStyle/>
                    <a:p>
                      <a:r>
                        <a:rPr lang="en-US" dirty="0" smtClean="0"/>
                        <a:t>3.8216</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450850">
                <a:tc>
                  <a:txBody>
                    <a:bodyPr/>
                    <a:lstStyle/>
                    <a:p>
                      <a:r>
                        <a:rPr lang="en-US" dirty="0" smtClean="0"/>
                        <a:t>Quezon Power </a:t>
                      </a:r>
                      <a:r>
                        <a:rPr lang="en-US" dirty="0" err="1" smtClean="0"/>
                        <a:t>Mauban</a:t>
                      </a:r>
                      <a:endParaRPr lang="en-US" dirty="0"/>
                    </a:p>
                  </a:txBody>
                  <a:tcPr/>
                </a:tc>
                <a:tc>
                  <a:txBody>
                    <a:bodyPr/>
                    <a:lstStyle/>
                    <a:p>
                      <a:r>
                        <a:rPr lang="en-US" dirty="0" smtClean="0"/>
                        <a:t>4.4301</a:t>
                      </a:r>
                      <a:endParaRPr lang="en-US" dirty="0"/>
                    </a:p>
                  </a:txBody>
                  <a:tcPr/>
                </a:tc>
                <a:tc>
                  <a:txBody>
                    <a:bodyPr/>
                    <a:lstStyle/>
                    <a:p>
                      <a:r>
                        <a:rPr lang="en-US" dirty="0" smtClean="0"/>
                        <a:t>4.5576</a:t>
                      </a:r>
                      <a:endParaRPr lang="en-US" dirty="0"/>
                    </a:p>
                  </a:txBody>
                  <a:tcPr/>
                </a:tc>
                <a:tc>
                  <a:txBody>
                    <a:bodyPr/>
                    <a:lstStyle/>
                    <a:p>
                      <a:r>
                        <a:rPr lang="en-US" dirty="0" smtClean="0"/>
                        <a:t>5.03</a:t>
                      </a:r>
                      <a:endParaRPr lang="en-US" dirty="0"/>
                    </a:p>
                  </a:txBody>
                  <a:tcPr/>
                </a:tc>
                <a:tc>
                  <a:txBody>
                    <a:bodyPr/>
                    <a:lstStyle/>
                    <a:p>
                      <a:endParaRPr lang="en-US"/>
                    </a:p>
                  </a:txBody>
                  <a:tcPr/>
                </a:tc>
                <a:tc>
                  <a:txBody>
                    <a:bodyPr/>
                    <a:lstStyle/>
                    <a:p>
                      <a:endParaRPr lang="en-US"/>
                    </a:p>
                  </a:txBody>
                  <a:tcPr/>
                </a:tc>
              </a:tr>
              <a:tr h="450850">
                <a:tc>
                  <a:txBody>
                    <a:bodyPr/>
                    <a:lstStyle/>
                    <a:p>
                      <a:r>
                        <a:rPr lang="en-US" dirty="0" smtClean="0"/>
                        <a:t>Natural Gas</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50850">
                <a:tc>
                  <a:txBody>
                    <a:bodyPr/>
                    <a:lstStyle/>
                    <a:p>
                      <a:r>
                        <a:rPr lang="en-US" dirty="0" smtClean="0"/>
                        <a:t>FGP</a:t>
                      </a:r>
                      <a:r>
                        <a:rPr lang="en-US" baseline="0" dirty="0" smtClean="0"/>
                        <a:t> – Sta. Rita</a:t>
                      </a:r>
                      <a:endParaRPr lang="en-US" dirty="0"/>
                    </a:p>
                  </a:txBody>
                  <a:tcPr/>
                </a:tc>
                <a:tc>
                  <a:txBody>
                    <a:bodyPr/>
                    <a:lstStyle/>
                    <a:p>
                      <a:r>
                        <a:rPr lang="en-US" dirty="0" smtClean="0"/>
                        <a:t>5.5925</a:t>
                      </a:r>
                      <a:endParaRPr lang="en-US" dirty="0"/>
                    </a:p>
                  </a:txBody>
                  <a:tcPr/>
                </a:tc>
                <a:tc>
                  <a:txBody>
                    <a:bodyPr/>
                    <a:lstStyle/>
                    <a:p>
                      <a:r>
                        <a:rPr lang="en-US" dirty="0" smtClean="0"/>
                        <a:t>5.3121</a:t>
                      </a:r>
                      <a:endParaRPr lang="en-US" dirty="0"/>
                    </a:p>
                  </a:txBody>
                  <a:tcPr/>
                </a:tc>
                <a:tc>
                  <a:txBody>
                    <a:bodyPr/>
                    <a:lstStyle/>
                    <a:p>
                      <a:r>
                        <a:rPr lang="en-US" dirty="0" smtClean="0"/>
                        <a:t>5.07</a:t>
                      </a:r>
                      <a:endParaRPr lang="en-US" dirty="0"/>
                    </a:p>
                  </a:txBody>
                  <a:tcPr/>
                </a:tc>
                <a:tc>
                  <a:txBody>
                    <a:bodyPr/>
                    <a:lstStyle/>
                    <a:p>
                      <a:endParaRPr lang="en-US"/>
                    </a:p>
                  </a:txBody>
                  <a:tcPr/>
                </a:tc>
                <a:tc>
                  <a:txBody>
                    <a:bodyPr/>
                    <a:lstStyle/>
                    <a:p>
                      <a:r>
                        <a:rPr lang="en-US" dirty="0" smtClean="0"/>
                        <a:t>18.4%</a:t>
                      </a:r>
                      <a:endParaRPr lang="en-US" dirty="0"/>
                    </a:p>
                  </a:txBody>
                  <a:tcPr/>
                </a:tc>
              </a:tr>
              <a:tr h="450850">
                <a:tc>
                  <a:txBody>
                    <a:bodyPr/>
                    <a:lstStyle/>
                    <a:p>
                      <a:r>
                        <a:rPr lang="en-US" dirty="0" smtClean="0"/>
                        <a:t>FGP- San Lorenzo</a:t>
                      </a:r>
                      <a:endParaRPr lang="en-US" dirty="0"/>
                    </a:p>
                  </a:txBody>
                  <a:tcPr/>
                </a:tc>
                <a:tc>
                  <a:txBody>
                    <a:bodyPr/>
                    <a:lstStyle/>
                    <a:p>
                      <a:r>
                        <a:rPr lang="en-US" dirty="0" smtClean="0"/>
                        <a:t>5.1672</a:t>
                      </a:r>
                      <a:endParaRPr lang="en-US" dirty="0"/>
                    </a:p>
                  </a:txBody>
                  <a:tcPr/>
                </a:tc>
                <a:tc>
                  <a:txBody>
                    <a:bodyPr/>
                    <a:lstStyle/>
                    <a:p>
                      <a:r>
                        <a:rPr lang="en-US" dirty="0" smtClean="0"/>
                        <a:t>5.4727</a:t>
                      </a:r>
                      <a:endParaRPr lang="en-US" dirty="0"/>
                    </a:p>
                  </a:txBody>
                  <a:tcPr/>
                </a:tc>
                <a:tc>
                  <a:txBody>
                    <a:bodyPr/>
                    <a:lstStyle/>
                    <a:p>
                      <a:endParaRPr lang="en-US"/>
                    </a:p>
                  </a:txBody>
                  <a:tcPr/>
                </a:tc>
                <a:tc>
                  <a:txBody>
                    <a:bodyPr/>
                    <a:lstStyle/>
                    <a:p>
                      <a:endParaRPr lang="en-US"/>
                    </a:p>
                  </a:txBody>
                  <a:tcPr/>
                </a:tc>
                <a:tc>
                  <a:txBody>
                    <a:bodyPr/>
                    <a:lstStyle/>
                    <a:p>
                      <a:r>
                        <a:rPr lang="en-US" dirty="0" smtClean="0"/>
                        <a:t>11.30%</a:t>
                      </a:r>
                      <a:endParaRPr lang="en-US" dirty="0"/>
                    </a:p>
                  </a:txBody>
                  <a:tcPr/>
                </a:tc>
              </a:tr>
              <a:tr h="450850">
                <a:tc>
                  <a:txBody>
                    <a:bodyPr/>
                    <a:lstStyle/>
                    <a:p>
                      <a:r>
                        <a:rPr lang="en-US" dirty="0" smtClean="0"/>
                        <a:t>South Premiere </a:t>
                      </a:r>
                      <a:r>
                        <a:rPr lang="en-US" dirty="0" err="1" smtClean="0"/>
                        <a:t>Ilijan</a:t>
                      </a:r>
                      <a:endParaRPr lang="en-US" dirty="0"/>
                    </a:p>
                  </a:txBody>
                  <a:tcPr/>
                </a:tc>
                <a:tc>
                  <a:txBody>
                    <a:bodyPr/>
                    <a:lstStyle/>
                    <a:p>
                      <a:r>
                        <a:rPr lang="en-US" sz="2000" b="1" i="1" dirty="0" smtClean="0"/>
                        <a:t>4.5419</a:t>
                      </a:r>
                      <a:endParaRPr lang="en-US" sz="2000" b="1" i="1" dirty="0"/>
                    </a:p>
                  </a:txBody>
                  <a:tcPr/>
                </a:tc>
                <a:tc>
                  <a:txBody>
                    <a:bodyPr/>
                    <a:lstStyle/>
                    <a:p>
                      <a:r>
                        <a:rPr lang="en-US" dirty="0" smtClean="0"/>
                        <a:t>4.7161</a:t>
                      </a:r>
                      <a:endParaRPr lang="en-US" dirty="0"/>
                    </a:p>
                  </a:txBody>
                  <a:tcPr/>
                </a:tc>
                <a:tc>
                  <a:txBody>
                    <a:bodyPr/>
                    <a:lstStyle/>
                    <a:p>
                      <a:endParaRPr lang="en-US"/>
                    </a:p>
                  </a:txBody>
                  <a:tcPr/>
                </a:tc>
                <a:tc>
                  <a:txBody>
                    <a:bodyPr/>
                    <a:lstStyle/>
                    <a:p>
                      <a:endParaRPr lang="en-US"/>
                    </a:p>
                  </a:txBody>
                  <a:tcPr/>
                </a:tc>
                <a:tc>
                  <a:txBody>
                    <a:bodyPr/>
                    <a:lstStyle/>
                    <a:p>
                      <a:r>
                        <a:rPr lang="en-US" dirty="0" smtClean="0"/>
                        <a:t>23.9%</a:t>
                      </a:r>
                      <a:endParaRPr lang="en-US" dirty="0"/>
                    </a:p>
                  </a:txBody>
                  <a:tcPr/>
                </a:tc>
              </a:tr>
              <a:tr h="450850">
                <a:tc>
                  <a:txBody>
                    <a:bodyPr/>
                    <a:lstStyle/>
                    <a:p>
                      <a:r>
                        <a:rPr lang="en-US" dirty="0" smtClean="0"/>
                        <a:t>WESM</a:t>
                      </a:r>
                      <a:endParaRPr lang="en-US" dirty="0"/>
                    </a:p>
                  </a:txBody>
                  <a:tcPr/>
                </a:tc>
                <a:tc>
                  <a:txBody>
                    <a:bodyPr/>
                    <a:lstStyle/>
                    <a:p>
                      <a:r>
                        <a:rPr lang="en-US" dirty="0" smtClean="0"/>
                        <a:t>13.3372</a:t>
                      </a:r>
                      <a:endParaRPr lang="en-US" dirty="0"/>
                    </a:p>
                  </a:txBody>
                  <a:tcPr/>
                </a:tc>
                <a:tc>
                  <a:txBody>
                    <a:bodyPr/>
                    <a:lstStyle/>
                    <a:p>
                      <a:r>
                        <a:rPr lang="en-US" dirty="0" smtClean="0"/>
                        <a:t>12.1216</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527469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err="1" smtClean="0"/>
              <a:t>Pagtuwid</a:t>
            </a:r>
            <a:r>
              <a:rPr lang="en-US" sz="4000" dirty="0" smtClean="0"/>
              <a:t> </a:t>
            </a:r>
            <a:r>
              <a:rPr lang="en-US" sz="4000" dirty="0" err="1" smtClean="0"/>
              <a:t>ng</a:t>
            </a:r>
            <a:r>
              <a:rPr lang="en-US" sz="4000" dirty="0" smtClean="0"/>
              <a:t> Generation 2</a:t>
            </a:r>
            <a:endParaRPr lang="en-US" sz="4000" dirty="0"/>
          </a:p>
        </p:txBody>
      </p:sp>
      <p:sp>
        <p:nvSpPr>
          <p:cNvPr id="3" name="Content Placeholder 2"/>
          <p:cNvSpPr>
            <a:spLocks noGrp="1"/>
          </p:cNvSpPr>
          <p:nvPr>
            <p:ph idx="1"/>
          </p:nvPr>
        </p:nvSpPr>
        <p:spPr>
          <a:xfrm>
            <a:off x="457200" y="990600"/>
            <a:ext cx="8229600" cy="5715000"/>
          </a:xfrm>
        </p:spPr>
        <p:txBody>
          <a:bodyPr>
            <a:normAutofit fontScale="92500" lnSpcReduction="10000"/>
          </a:bodyPr>
          <a:lstStyle/>
          <a:p>
            <a:r>
              <a:rPr lang="en-US" dirty="0" smtClean="0"/>
              <a:t>Rationalize the terms of current bilateral contracts specially the SPP’s (Sister Power Producers)</a:t>
            </a:r>
          </a:p>
          <a:p>
            <a:r>
              <a:rPr lang="en-US" dirty="0" smtClean="0"/>
              <a:t>1. Pay them only for energy and when they are providing service and not during their maintenance downtime.</a:t>
            </a:r>
          </a:p>
          <a:p>
            <a:r>
              <a:rPr lang="en-US" dirty="0" smtClean="0"/>
              <a:t>2. Make IPP responsible for replacement power </a:t>
            </a:r>
            <a:r>
              <a:rPr lang="en-US" dirty="0" smtClean="0"/>
              <a:t>at the same price when </a:t>
            </a:r>
            <a:r>
              <a:rPr lang="en-US" dirty="0" smtClean="0"/>
              <a:t>they exceed their downtime allowance.</a:t>
            </a:r>
          </a:p>
          <a:p>
            <a:r>
              <a:rPr lang="en-US" dirty="0" smtClean="0"/>
              <a:t>3. Improve consumer safeguards in fuel procurement and pricing</a:t>
            </a:r>
          </a:p>
          <a:p>
            <a:r>
              <a:rPr lang="en-US" dirty="0" smtClean="0"/>
              <a:t>Increase market share of cheaper sources</a:t>
            </a:r>
          </a:p>
          <a:p>
            <a:endParaRPr lang="en-US" dirty="0"/>
          </a:p>
        </p:txBody>
      </p:sp>
    </p:spTree>
    <p:extLst>
      <p:ext uri="{BB962C8B-B14F-4D97-AF65-F5344CB8AC3E}">
        <p14:creationId xmlns:p14="http://schemas.microsoft.com/office/powerpoint/2010/main" val="1158552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Pagtuwid</a:t>
            </a:r>
            <a:r>
              <a:rPr lang="en-US" dirty="0" smtClean="0"/>
              <a:t> </a:t>
            </a:r>
            <a:r>
              <a:rPr lang="en-US" dirty="0" err="1" smtClean="0"/>
              <a:t>ng</a:t>
            </a:r>
            <a:r>
              <a:rPr lang="en-US" dirty="0" smtClean="0"/>
              <a:t> Generation 3</a:t>
            </a:r>
            <a:endParaRPr lang="en-US" dirty="0"/>
          </a:p>
        </p:txBody>
      </p:sp>
      <p:sp>
        <p:nvSpPr>
          <p:cNvPr id="3" name="Content Placeholder 2"/>
          <p:cNvSpPr>
            <a:spLocks noGrp="1"/>
          </p:cNvSpPr>
          <p:nvPr>
            <p:ph idx="1"/>
          </p:nvPr>
        </p:nvSpPr>
        <p:spPr/>
        <p:txBody>
          <a:bodyPr/>
          <a:lstStyle/>
          <a:p>
            <a:r>
              <a:rPr lang="en-US" dirty="0" smtClean="0"/>
              <a:t>Rationalize Market Domination</a:t>
            </a:r>
          </a:p>
          <a:p>
            <a:r>
              <a:rPr lang="en-US" dirty="0" smtClean="0"/>
              <a:t>Amend Rule 11 4(b) of </a:t>
            </a:r>
            <a:r>
              <a:rPr lang="en-US" dirty="0" err="1" smtClean="0"/>
              <a:t>Epira</a:t>
            </a:r>
            <a:r>
              <a:rPr lang="en-US" dirty="0" smtClean="0"/>
              <a:t> IRR</a:t>
            </a:r>
          </a:p>
          <a:p>
            <a:r>
              <a:rPr lang="en-US" dirty="0" smtClean="0"/>
              <a:t>This anomalous provision must be aligned with the </a:t>
            </a:r>
            <a:r>
              <a:rPr lang="en-US" dirty="0" err="1" smtClean="0"/>
              <a:t>Epira</a:t>
            </a:r>
            <a:r>
              <a:rPr lang="en-US" dirty="0" smtClean="0"/>
              <a:t> laws limits on domination of “ownership, operation, and control” of installed capacities.  Not just “control” as provided by Rule 11.</a:t>
            </a:r>
          </a:p>
          <a:p>
            <a:r>
              <a:rPr lang="en-US" dirty="0" smtClean="0"/>
              <a:t>This loophole must be eliminated, pronto!</a:t>
            </a:r>
            <a:endParaRPr lang="en-US" dirty="0"/>
          </a:p>
        </p:txBody>
      </p:sp>
    </p:spTree>
    <p:extLst>
      <p:ext uri="{BB962C8B-B14F-4D97-AF65-F5344CB8AC3E}">
        <p14:creationId xmlns:p14="http://schemas.microsoft.com/office/powerpoint/2010/main" val="20215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err="1" smtClean="0"/>
              <a:t>Pagtuwid</a:t>
            </a:r>
            <a:r>
              <a:rPr lang="en-US" dirty="0" smtClean="0"/>
              <a:t> </a:t>
            </a:r>
            <a:r>
              <a:rPr lang="en-US" dirty="0" err="1" smtClean="0"/>
              <a:t>ng</a:t>
            </a:r>
            <a:r>
              <a:rPr lang="en-US" dirty="0" smtClean="0"/>
              <a:t> Generation 4</a:t>
            </a:r>
            <a:endParaRPr lang="en-US" dirty="0"/>
          </a:p>
        </p:txBody>
      </p:sp>
      <p:sp>
        <p:nvSpPr>
          <p:cNvPr id="3" name="Content Placeholder 2"/>
          <p:cNvSpPr>
            <a:spLocks noGrp="1"/>
          </p:cNvSpPr>
          <p:nvPr>
            <p:ph idx="1"/>
          </p:nvPr>
        </p:nvSpPr>
        <p:spPr>
          <a:xfrm>
            <a:off x="457200" y="1143000"/>
            <a:ext cx="8229600" cy="5486400"/>
          </a:xfrm>
        </p:spPr>
        <p:txBody>
          <a:bodyPr>
            <a:normAutofit fontScale="92500" lnSpcReduction="10000"/>
          </a:bodyPr>
          <a:lstStyle/>
          <a:p>
            <a:r>
              <a:rPr lang="en-US" dirty="0" smtClean="0"/>
              <a:t>Revise WESM Trading Rules and Rule Making Bodies…..urgently.</a:t>
            </a:r>
          </a:p>
          <a:p>
            <a:r>
              <a:rPr lang="en-US" dirty="0" smtClean="0"/>
              <a:t>The current concept of “</a:t>
            </a:r>
            <a:r>
              <a:rPr lang="en-US" b="1" u="sng" dirty="0" smtClean="0"/>
              <a:t>Market Settling Price” </a:t>
            </a:r>
            <a:r>
              <a:rPr lang="en-US" dirty="0" smtClean="0"/>
              <a:t>defined as the highest price of offer dispatched for the trading hour.  This is so </a:t>
            </a:r>
            <a:r>
              <a:rPr lang="en-US" u="sng" dirty="0" smtClean="0"/>
              <a:t>anti-consumer and a prescription for excessive and unnecessary high rates.</a:t>
            </a:r>
            <a:r>
              <a:rPr lang="en-US" dirty="0" smtClean="0"/>
              <a:t> Electricity is NOT a commodity.</a:t>
            </a:r>
          </a:p>
          <a:p>
            <a:r>
              <a:rPr lang="en-US" dirty="0" smtClean="0"/>
              <a:t>Rule Making was dominated by the IPPs themselves who would benefit handsomely from the rules. </a:t>
            </a:r>
          </a:p>
          <a:p>
            <a:r>
              <a:rPr lang="en-US" dirty="0" smtClean="0"/>
              <a:t>Create a Reserve Market system within WESM or ancillary services of NGCP.</a:t>
            </a:r>
            <a:endParaRPr lang="en-US" dirty="0"/>
          </a:p>
        </p:txBody>
      </p:sp>
    </p:spTree>
    <p:extLst>
      <p:ext uri="{BB962C8B-B14F-4D97-AF65-F5344CB8AC3E}">
        <p14:creationId xmlns:p14="http://schemas.microsoft.com/office/powerpoint/2010/main" val="2826386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1362</TotalTime>
  <Words>1796</Words>
  <Application>Microsoft Office PowerPoint</Application>
  <PresentationFormat>On-screen Show (4:3)</PresentationFormat>
  <Paragraphs>238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Achievable Power Cost Reduction in the NCR and Calabarzon Areas</vt:lpstr>
      <vt:lpstr>Components of our Electric Bill January 2014</vt:lpstr>
      <vt:lpstr>Don’t fall off your chair!</vt:lpstr>
      <vt:lpstr>Let us find the ways!  It is not an impossible dream.</vt:lpstr>
      <vt:lpstr>Singil na Pwedeng Ituwid sa Generation</vt:lpstr>
      <vt:lpstr>Generation Rates in the NCR                     July 2014 Average P5.6352</vt:lpstr>
      <vt:lpstr>Pagtuwid ng Generation 2</vt:lpstr>
      <vt:lpstr>Pagtuwid ng Generation 3</vt:lpstr>
      <vt:lpstr>Pagtuwid ng Generation 4</vt:lpstr>
      <vt:lpstr>Pagtuwid ng Generation 5</vt:lpstr>
      <vt:lpstr>Matuwid na Singil sa Generation</vt:lpstr>
      <vt:lpstr>Pagtuwid ng Singil sa Transmission</vt:lpstr>
      <vt:lpstr>Pagtuwid ng Singil sa Transmission 2</vt:lpstr>
      <vt:lpstr>Pagtuwid ng Singil sa Distribution 1</vt:lpstr>
      <vt:lpstr>Pagtuwid ng Singil sa Distribution 2</vt:lpstr>
      <vt:lpstr>Pagtuwid ng Singil sa Distribution 3</vt:lpstr>
      <vt:lpstr>VAT Taxes</vt:lpstr>
      <vt:lpstr>Ituwid ang Missionary Electrification Charge</vt:lpstr>
      <vt:lpstr>Missionary Electrification Subsidies</vt:lpstr>
      <vt:lpstr>Ituwid ang Universal Charge ng PSALM</vt:lpstr>
      <vt:lpstr>Summary</vt:lpstr>
      <vt:lpstr>Summary of Achievable Reductions</vt:lpstr>
      <vt:lpstr>It is not an impossible dream…  if we all work together as a nation to treat ourselves rightfully and make the country competitive. </vt:lpstr>
      <vt:lpstr>Plus 2 for Sustainable Power Supply and lower costs</vt:lpstr>
      <vt:lpstr>Proposed Amendments to the EPIRA Law RA 9136</vt:lpstr>
      <vt:lpstr>Hehe, that’s another matter and for another day. </vt:lpstr>
      <vt:lpstr>To the DU’s, TX Co., and Generators</vt:lpstr>
      <vt:lpstr>To the DOE, ERC, and Pres. Pnoy</vt:lpstr>
      <vt:lpstr>To all of us</vt:lpstr>
      <vt:lpstr>God Bless……                                the electric consumers!  MSK  Matuwid na Singil sa Kuryente Consumer Alliance Inc.</vt:lpstr>
      <vt:lpstr>We invite you to support the…..</vt:lpstr>
      <vt:lpstr>Salamat po!   MSK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Ibaba ng P3 Campaign</dc:title>
  <dc:creator>David Celestra Tan</dc:creator>
  <cp:lastModifiedBy>David Celestra Tan</cp:lastModifiedBy>
  <cp:revision>63</cp:revision>
  <dcterms:created xsi:type="dcterms:W3CDTF">2014-09-14T12:46:07Z</dcterms:created>
  <dcterms:modified xsi:type="dcterms:W3CDTF">2014-10-08T13:44:55Z</dcterms:modified>
</cp:coreProperties>
</file>